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85" r:id="rId3"/>
    <p:sldId id="327" r:id="rId4"/>
    <p:sldId id="287" r:id="rId5"/>
    <p:sldId id="330" r:id="rId6"/>
    <p:sldId id="329" r:id="rId7"/>
    <p:sldId id="33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3BAD"/>
    <a:srgbClr val="09179F"/>
    <a:srgbClr val="1120AF"/>
    <a:srgbClr val="0033CC"/>
    <a:srgbClr val="003399"/>
    <a:srgbClr val="F17C1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6147" autoAdjust="0"/>
  </p:normalViewPr>
  <p:slideViewPr>
    <p:cSldViewPr>
      <p:cViewPr>
        <p:scale>
          <a:sx n="77" d="100"/>
          <a:sy n="77" d="100"/>
        </p:scale>
        <p:origin x="-37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2C594-2E01-4C71-AF3C-F6D7EAB5C72C}" type="datetimeFigureOut">
              <a:rPr lang="en-US" smtClean="0"/>
              <a:pPr/>
              <a:t>8/10/2021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6FDB20-6E52-458E-BDBD-909070D2E6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6FDB20-6E52-458E-BDBD-909070D2E62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21723-0780-4502-B80C-CFCAF46161C5}" type="datetimeFigureOut">
              <a:rPr lang="en-US" smtClean="0"/>
              <a:pPr/>
              <a:t>8/10/2021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0D8C-5EF8-42DA-9F6F-B2EC340C4F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21723-0780-4502-B80C-CFCAF46161C5}" type="datetimeFigureOut">
              <a:rPr lang="en-US" smtClean="0"/>
              <a:pPr/>
              <a:t>8/10/2021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0D8C-5EF8-42DA-9F6F-B2EC340C4F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21723-0780-4502-B80C-CFCAF46161C5}" type="datetimeFigureOut">
              <a:rPr lang="en-US" smtClean="0"/>
              <a:pPr/>
              <a:t>8/10/2021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0D8C-5EF8-42DA-9F6F-B2EC340C4F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159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21723-0780-4502-B80C-CFCAF46161C5}" type="datetimeFigureOut">
              <a:rPr lang="en-US" smtClean="0"/>
              <a:pPr/>
              <a:t>8/10/2021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0D8C-5EF8-42DA-9F6F-B2EC340C4F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rgbClr val="133BAD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8915400" y="0"/>
            <a:ext cx="228600" cy="609600"/>
          </a:xfrm>
          <a:prstGeom prst="rect">
            <a:avLst/>
          </a:prstGeom>
          <a:solidFill>
            <a:srgbClr val="F17C1B"/>
          </a:solidFill>
          <a:ln>
            <a:solidFill>
              <a:srgbClr val="F17C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 userDrawn="1">
            <p:ph idx="4294967295"/>
          </p:nvPr>
        </p:nvSpPr>
        <p:spPr>
          <a:xfrm>
            <a:off x="152400" y="1600201"/>
            <a:ext cx="8839200" cy="419099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3" name="Picture 12" descr="foote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4965291"/>
            <a:ext cx="9144000" cy="196890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21723-0780-4502-B80C-CFCAF46161C5}" type="datetimeFigureOut">
              <a:rPr lang="en-US" smtClean="0"/>
              <a:pPr/>
              <a:t>8/10/2021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0D8C-5EF8-42DA-9F6F-B2EC340C4F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21723-0780-4502-B80C-CFCAF46161C5}" type="datetimeFigureOut">
              <a:rPr lang="en-US" smtClean="0"/>
              <a:pPr/>
              <a:t>8/10/2021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0D8C-5EF8-42DA-9F6F-B2EC340C4F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21723-0780-4502-B80C-CFCAF46161C5}" type="datetimeFigureOut">
              <a:rPr lang="en-US" smtClean="0"/>
              <a:pPr/>
              <a:t>8/10/2021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0D8C-5EF8-42DA-9F6F-B2EC340C4F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21723-0780-4502-B80C-CFCAF46161C5}" type="datetimeFigureOut">
              <a:rPr lang="en-US" smtClean="0"/>
              <a:pPr/>
              <a:t>8/10/2021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0D8C-5EF8-42DA-9F6F-B2EC340C4F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21723-0780-4502-B80C-CFCAF46161C5}" type="datetimeFigureOut">
              <a:rPr lang="en-US" smtClean="0"/>
              <a:pPr/>
              <a:t>8/10/2021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0D8C-5EF8-42DA-9F6F-B2EC340C4F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21723-0780-4502-B80C-CFCAF46161C5}" type="datetimeFigureOut">
              <a:rPr lang="en-US" smtClean="0"/>
              <a:pPr/>
              <a:t>8/10/2021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0D8C-5EF8-42DA-9F6F-B2EC340C4F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21723-0780-4502-B80C-CFCAF46161C5}" type="datetimeFigureOut">
              <a:rPr lang="en-US" smtClean="0"/>
              <a:pPr/>
              <a:t>8/10/2021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0D8C-5EF8-42DA-9F6F-B2EC340C4F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21723-0780-4502-B80C-CFCAF46161C5}" type="datetimeFigureOut">
              <a:rPr lang="en-US" smtClean="0"/>
              <a:pPr/>
              <a:t>8/10/2021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00D8C-5EF8-42DA-9F6F-B2EC340C4F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FInal Logo_with text_pdf-page-001.jpg"/>
          <p:cNvPicPr>
            <a:picLocks noChangeAspect="1"/>
          </p:cNvPicPr>
          <p:nvPr/>
        </p:nvPicPr>
        <p:blipFill>
          <a:blip r:embed="rId3" cstate="print"/>
          <a:srcRect l="55833"/>
          <a:stretch>
            <a:fillRect/>
          </a:stretch>
        </p:blipFill>
        <p:spPr>
          <a:xfrm>
            <a:off x="4800600" y="76200"/>
            <a:ext cx="4038600" cy="4572000"/>
          </a:xfrm>
          <a:prstGeom prst="rect">
            <a:avLst/>
          </a:prstGeom>
        </p:spPr>
      </p:pic>
      <p:pic>
        <p:nvPicPr>
          <p:cNvPr id="18" name="Picture 17" descr="foot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889091"/>
            <a:ext cx="9144000" cy="1968909"/>
          </a:xfrm>
          <a:prstGeom prst="rect">
            <a:avLst/>
          </a:prstGeom>
        </p:spPr>
      </p:pic>
      <p:pic>
        <p:nvPicPr>
          <p:cNvPr id="4" name="Picture 3" descr="SVC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14400" y="1600200"/>
            <a:ext cx="3860369" cy="1653443"/>
          </a:xfrm>
          <a:prstGeom prst="rect">
            <a:avLst/>
          </a:prstGeom>
        </p:spPr>
      </p:pic>
      <p:sp>
        <p:nvSpPr>
          <p:cNvPr id="13" name="Title 12"/>
          <p:cNvSpPr>
            <a:spLocks noGrp="1"/>
          </p:cNvSpPr>
          <p:nvPr>
            <p:ph type="ctrTitle"/>
          </p:nvPr>
        </p:nvSpPr>
        <p:spPr>
          <a:xfrm>
            <a:off x="685800" y="3048000"/>
            <a:ext cx="7772400" cy="914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ISO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Subtitle 14"/>
          <p:cNvSpPr>
            <a:spLocks noGrp="1"/>
          </p:cNvSpPr>
          <p:nvPr>
            <p:ph type="subTitle" idx="1"/>
          </p:nvPr>
        </p:nvSpPr>
        <p:spPr>
          <a:xfrm>
            <a:off x="1219200" y="39624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QUALITY OBJECTIVES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Revised Quality </a:t>
            </a:r>
            <a:r>
              <a:rPr lang="en-US" dirty="0" smtClean="0">
                <a:solidFill>
                  <a:srgbClr val="FFFF00"/>
                </a:solidFill>
              </a:rPr>
              <a:t>Objectives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228600" y="838200"/>
          <a:ext cx="8153400" cy="4543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6091"/>
                <a:gridCol w="4447309"/>
              </a:tblGrid>
              <a:tr h="69157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Quality</a:t>
                      </a:r>
                      <a:r>
                        <a:rPr lang="en-US" sz="2400" baseline="0" dirty="0" smtClean="0"/>
                        <a:t> Objectives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Objective Leaders</a:t>
                      </a:r>
                      <a:endParaRPr lang="en-US" sz="2400" dirty="0"/>
                    </a:p>
                  </a:txBody>
                  <a:tcPr/>
                </a:tc>
              </a:tr>
              <a:tr h="80702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Academic </a:t>
                      </a:r>
                      <a:r>
                        <a:rPr lang="en-US" sz="2400" dirty="0" smtClean="0"/>
                        <a:t>Objectives </a:t>
                      </a:r>
                      <a:r>
                        <a:rPr lang="en-US" sz="2400" dirty="0" smtClean="0"/>
                        <a:t>(AO)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>
                          <a:ea typeface="Calibri"/>
                          <a:cs typeface="Times New Roman"/>
                        </a:rPr>
                        <a:t>Prof. </a:t>
                      </a:r>
                      <a:r>
                        <a:rPr lang="en-IN" sz="2400" dirty="0" smtClean="0">
                          <a:ea typeface="Calibri"/>
                          <a:cs typeface="Times New Roman"/>
                        </a:rPr>
                        <a:t>R. </a:t>
                      </a:r>
                      <a:r>
                        <a:rPr lang="en-IN" sz="2400" dirty="0" err="1" smtClean="0">
                          <a:ea typeface="Calibri"/>
                          <a:cs typeface="Times New Roman"/>
                        </a:rPr>
                        <a:t>Ramesh</a:t>
                      </a:r>
                      <a:r>
                        <a:rPr lang="en-IN" sz="2400" baseline="0" dirty="0" smtClean="0">
                          <a:ea typeface="Calibri"/>
                          <a:cs typeface="Times New Roman"/>
                        </a:rPr>
                        <a:t> / </a:t>
                      </a:r>
                      <a:r>
                        <a:rPr lang="en-IN" sz="2400" dirty="0" smtClean="0">
                          <a:ea typeface="Calibri"/>
                          <a:cs typeface="Times New Roman"/>
                        </a:rPr>
                        <a:t>Dean-Academics &amp; Professor – MEC</a:t>
                      </a:r>
                      <a:endParaRPr lang="en-US" sz="2400" dirty="0"/>
                    </a:p>
                  </a:txBody>
                  <a:tcPr/>
                </a:tc>
              </a:tr>
              <a:tr h="8070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Research </a:t>
                      </a:r>
                      <a:r>
                        <a:rPr lang="en-US" sz="2400" dirty="0" smtClean="0"/>
                        <a:t>Objectives </a:t>
                      </a:r>
                      <a:r>
                        <a:rPr lang="en-US" sz="2400" dirty="0" smtClean="0"/>
                        <a:t>(RO)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err="1" smtClean="0"/>
                        <a:t>Prof.R.Muthucumaraswamy</a:t>
                      </a:r>
                      <a:r>
                        <a:rPr lang="en-IN" sz="2400" dirty="0" smtClean="0"/>
                        <a:t> / Dean Research &amp; </a:t>
                      </a:r>
                      <a:r>
                        <a:rPr lang="en-IN" sz="2400" dirty="0" err="1" smtClean="0"/>
                        <a:t>Hod</a:t>
                      </a:r>
                      <a:r>
                        <a:rPr lang="en-IN" sz="2400" dirty="0" smtClean="0"/>
                        <a:t>-APM</a:t>
                      </a:r>
                      <a:endParaRPr lang="en-US" sz="2400" dirty="0"/>
                    </a:p>
                  </a:txBody>
                  <a:tcPr/>
                </a:tc>
              </a:tr>
              <a:tr h="69157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Industry </a:t>
                      </a:r>
                      <a:r>
                        <a:rPr lang="en-US" sz="2400" dirty="0" smtClean="0"/>
                        <a:t>Objectives </a:t>
                      </a:r>
                      <a:r>
                        <a:rPr lang="en-US" sz="2400" dirty="0" smtClean="0"/>
                        <a:t>(IO)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Prof.N.Kumaratharan</a:t>
                      </a:r>
                      <a:r>
                        <a:rPr lang="en-US" sz="2400" dirty="0" smtClean="0"/>
                        <a:t> / Prof/ECE</a:t>
                      </a:r>
                      <a:endParaRPr lang="en-US" sz="2400" dirty="0"/>
                    </a:p>
                  </a:txBody>
                  <a:tcPr/>
                </a:tc>
              </a:tr>
              <a:tr h="69157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Professional </a:t>
                      </a:r>
                      <a:r>
                        <a:rPr lang="en-US" sz="2400" dirty="0" smtClean="0"/>
                        <a:t>Objectives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(PO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Prof.K.B.Sudhakar</a:t>
                      </a:r>
                      <a:r>
                        <a:rPr lang="en-US" sz="2400" dirty="0" smtClean="0"/>
                        <a:t> / Prof/EEE</a:t>
                      </a:r>
                      <a:endParaRPr lang="en-US" sz="2400" dirty="0"/>
                    </a:p>
                  </a:txBody>
                  <a:tcPr/>
                </a:tc>
              </a:tr>
              <a:tr h="80702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Educational Objectives (EO)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 err="1" smtClean="0"/>
                        <a:t>Prof.S.Muraleedharan</a:t>
                      </a:r>
                      <a:r>
                        <a:rPr lang="en-IN" sz="2400" dirty="0" smtClean="0"/>
                        <a:t> / Chief Placement Officer/TPC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36563" y="68263"/>
            <a:ext cx="8229600" cy="5222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00"/>
                </a:solidFill>
              </a:rPr>
              <a:t>Academic </a:t>
            </a:r>
            <a:r>
              <a:rPr lang="en-US" dirty="0" smtClean="0">
                <a:solidFill>
                  <a:srgbClr val="FFFF00"/>
                </a:solidFill>
              </a:rPr>
              <a:t>Objectives </a:t>
            </a:r>
            <a:r>
              <a:rPr lang="en-US" dirty="0" smtClean="0">
                <a:solidFill>
                  <a:srgbClr val="FFFF00"/>
                </a:solidFill>
              </a:rPr>
              <a:t>(AO)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36563" y="619125"/>
            <a:ext cx="8174037" cy="5095875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algn="just"/>
            <a:r>
              <a:rPr lang="en-US" sz="2400" dirty="0" smtClean="0"/>
              <a:t>The Pass percentage is defined semester wise at department level and college level as follows: </a:t>
            </a:r>
            <a:endParaRPr lang="en-US" sz="2400" dirty="0" smtClean="0"/>
          </a:p>
          <a:p>
            <a:pPr algn="just"/>
            <a:r>
              <a:rPr lang="en-US" sz="2400" dirty="0" smtClean="0"/>
              <a:t>The </a:t>
            </a:r>
            <a:r>
              <a:rPr lang="en-US" sz="2400" dirty="0" smtClean="0"/>
              <a:t>revised objectives which are to be followed from the A.Y 2018-19 are as below. </a:t>
            </a:r>
            <a:endParaRPr lang="en-US" sz="2400" dirty="0" smtClean="0"/>
          </a:p>
          <a:p>
            <a:endParaRPr lang="en-US" sz="2400" dirty="0" smtClean="0"/>
          </a:p>
          <a:p>
            <a:pPr algn="just"/>
            <a:r>
              <a:rPr lang="en-US" sz="2800" b="1" dirty="0" smtClean="0">
                <a:solidFill>
                  <a:srgbClr val="FF0000"/>
                </a:solidFill>
              </a:rPr>
              <a:t>AO1</a:t>
            </a:r>
            <a:r>
              <a:rPr lang="en-US" sz="2800" b="1" dirty="0" smtClean="0"/>
              <a:t>: </a:t>
            </a:r>
            <a:r>
              <a:rPr lang="en-US" sz="2800" dirty="0" smtClean="0"/>
              <a:t>To achieve academic excellence by ensuring at least 72 percent pass in first year and the pass percentage for the II, III, IV year will be 75, 80 and 85 respectively. </a:t>
            </a:r>
          </a:p>
          <a:p>
            <a:pPr algn="just"/>
            <a:r>
              <a:rPr lang="en-US" sz="2800" b="1" dirty="0" smtClean="0">
                <a:solidFill>
                  <a:srgbClr val="FF0000"/>
                </a:solidFill>
              </a:rPr>
              <a:t>AO2</a:t>
            </a:r>
            <a:r>
              <a:rPr lang="en-US" sz="2800" b="1" dirty="0" smtClean="0"/>
              <a:t>: </a:t>
            </a:r>
            <a:r>
              <a:rPr lang="en-US" sz="2800" dirty="0" smtClean="0"/>
              <a:t>The pass percentage of lateral entry students in the 2nd year is to be at least 55 % and the same has to be increased to 70 and 85% in the III and IV year respectively. </a:t>
            </a:r>
          </a:p>
          <a:p>
            <a:pPr algn="just"/>
            <a:r>
              <a:rPr lang="en-US" sz="2800" b="1" dirty="0" smtClean="0">
                <a:solidFill>
                  <a:srgbClr val="FF0000"/>
                </a:solidFill>
              </a:rPr>
              <a:t>AO3</a:t>
            </a:r>
            <a:r>
              <a:rPr lang="en-US" sz="2800" b="1" dirty="0" smtClean="0"/>
              <a:t>: </a:t>
            </a:r>
            <a:r>
              <a:rPr lang="en-US" sz="2800" dirty="0" smtClean="0"/>
              <a:t>The pass percentage so fixed if achieved, will be increased by 3 % every year from 2019-20 academic year onwards. </a:t>
            </a:r>
          </a:p>
          <a:p>
            <a:pPr algn="just"/>
            <a:r>
              <a:rPr lang="en-US" sz="2800" b="1" dirty="0" smtClean="0">
                <a:solidFill>
                  <a:srgbClr val="FF0000"/>
                </a:solidFill>
              </a:rPr>
              <a:t>AO4</a:t>
            </a:r>
            <a:r>
              <a:rPr lang="en-US" sz="2800" b="1" dirty="0" smtClean="0"/>
              <a:t>: </a:t>
            </a:r>
            <a:r>
              <a:rPr lang="en-US" sz="2800" dirty="0" smtClean="0"/>
              <a:t>Overall pass percentage of under graduate students eligible to get degree shall not be less than 85%.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2713"/>
            <a:ext cx="8229600" cy="4968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00"/>
                </a:solidFill>
              </a:rPr>
              <a:t>Industry </a:t>
            </a:r>
            <a:r>
              <a:rPr lang="en-US" dirty="0" smtClean="0">
                <a:solidFill>
                  <a:srgbClr val="FFFF00"/>
                </a:solidFill>
              </a:rPr>
              <a:t>Objectives </a:t>
            </a:r>
            <a:r>
              <a:rPr lang="en-US" dirty="0" smtClean="0">
                <a:solidFill>
                  <a:srgbClr val="FFFF00"/>
                </a:solidFill>
              </a:rPr>
              <a:t>(IO)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28600" y="762001"/>
            <a:ext cx="8915400" cy="4571999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en-US" sz="2800" b="1" dirty="0" smtClean="0">
                <a:solidFill>
                  <a:srgbClr val="FF0000"/>
                </a:solidFill>
              </a:rPr>
              <a:t>IO1</a:t>
            </a:r>
            <a:r>
              <a:rPr lang="en-US" sz="2800" b="1" dirty="0" smtClean="0"/>
              <a:t>: </a:t>
            </a:r>
            <a:r>
              <a:rPr lang="en-US" sz="2800" dirty="0" smtClean="0"/>
              <a:t>30% of students to do industrial relevant final year project work. </a:t>
            </a:r>
          </a:p>
          <a:p>
            <a:pPr algn="just"/>
            <a:r>
              <a:rPr lang="en-US" sz="2800" b="1" dirty="0" smtClean="0">
                <a:solidFill>
                  <a:srgbClr val="FF0000"/>
                </a:solidFill>
              </a:rPr>
              <a:t>IO2</a:t>
            </a:r>
            <a:r>
              <a:rPr lang="en-US" sz="2800" b="1" dirty="0" smtClean="0"/>
              <a:t>: </a:t>
            </a:r>
            <a:r>
              <a:rPr lang="en-US" sz="2800" dirty="0" smtClean="0"/>
              <a:t>Number of faculty members undergoing industrial training in a year should be not less than 30% </a:t>
            </a:r>
          </a:p>
          <a:p>
            <a:pPr algn="just"/>
            <a:r>
              <a:rPr lang="en-US" sz="2800" b="1" dirty="0" smtClean="0">
                <a:solidFill>
                  <a:srgbClr val="FF0000"/>
                </a:solidFill>
              </a:rPr>
              <a:t>IO3</a:t>
            </a:r>
            <a:r>
              <a:rPr lang="en-US" sz="2800" b="1" dirty="0" smtClean="0"/>
              <a:t>: </a:t>
            </a:r>
            <a:r>
              <a:rPr lang="en-US" sz="2800" dirty="0" smtClean="0"/>
              <a:t>Organize workshop / seminar in collaboration with industry at least once in a year by each department</a:t>
            </a:r>
          </a:p>
          <a:p>
            <a:pPr algn="just"/>
            <a:r>
              <a:rPr lang="en-US" sz="2800" b="1" dirty="0" smtClean="0">
                <a:solidFill>
                  <a:srgbClr val="FF0000"/>
                </a:solidFill>
              </a:rPr>
              <a:t>IO4</a:t>
            </a:r>
            <a:r>
              <a:rPr lang="en-US" sz="2800" b="1" dirty="0" smtClean="0"/>
              <a:t>: </a:t>
            </a:r>
            <a:r>
              <a:rPr lang="en-US" sz="2800" dirty="0" smtClean="0"/>
              <a:t>Each department shall generate a minimum of Rs.50,000/- per year from industrial consultancy work. </a:t>
            </a:r>
          </a:p>
          <a:p>
            <a:pPr algn="just"/>
            <a:r>
              <a:rPr lang="en-US" sz="2800" b="1" dirty="0" smtClean="0">
                <a:solidFill>
                  <a:srgbClr val="FF0000"/>
                </a:solidFill>
              </a:rPr>
              <a:t>IO5</a:t>
            </a:r>
            <a:r>
              <a:rPr lang="en-US" sz="2800" b="1" dirty="0" smtClean="0"/>
              <a:t>: </a:t>
            </a:r>
            <a:r>
              <a:rPr lang="en-US" sz="2800" dirty="0" smtClean="0"/>
              <a:t>Every department shall arrange 3 industrial visits per year.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1439"/>
            <a:ext cx="8229600" cy="5381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00"/>
                </a:solidFill>
              </a:rPr>
              <a:t>Professional </a:t>
            </a:r>
            <a:r>
              <a:rPr lang="en-US" dirty="0" smtClean="0">
                <a:solidFill>
                  <a:srgbClr val="FFFF00"/>
                </a:solidFill>
              </a:rPr>
              <a:t>Objectives </a:t>
            </a:r>
            <a:r>
              <a:rPr lang="en-US" dirty="0" smtClean="0">
                <a:solidFill>
                  <a:srgbClr val="FFFF00"/>
                </a:solidFill>
              </a:rPr>
              <a:t>(PO)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92125" y="762000"/>
            <a:ext cx="8118475" cy="5791201"/>
          </a:xfrm>
          <a:prstGeom prst="rect">
            <a:avLst/>
          </a:prstGeom>
        </p:spPr>
        <p:txBody>
          <a:bodyPr>
            <a:prstTxWarp prst="textNoShape">
              <a:avLst/>
            </a:prstTxWarp>
            <a:normAutofit/>
          </a:bodyPr>
          <a:lstStyle/>
          <a:p>
            <a:pPr algn="just"/>
            <a:r>
              <a:rPr lang="en-US" sz="2800" b="1" dirty="0" smtClean="0">
                <a:solidFill>
                  <a:srgbClr val="FF0000"/>
                </a:solidFill>
              </a:rPr>
              <a:t>PO1</a:t>
            </a:r>
            <a:r>
              <a:rPr lang="en-US" sz="2800" dirty="0" smtClean="0"/>
              <a:t>: At least 25% of faculty members shall pursue higher qualification every year. </a:t>
            </a:r>
          </a:p>
          <a:p>
            <a:pPr algn="just"/>
            <a:r>
              <a:rPr lang="en-US" sz="2800" b="1" dirty="0" smtClean="0">
                <a:solidFill>
                  <a:srgbClr val="FF0000"/>
                </a:solidFill>
              </a:rPr>
              <a:t>PO2</a:t>
            </a:r>
            <a:r>
              <a:rPr lang="en-US" sz="2800" dirty="0" smtClean="0"/>
              <a:t>: All faculty members shall participate in at least one FDP/seminar/workshop every year. </a:t>
            </a:r>
          </a:p>
          <a:p>
            <a:pPr algn="just"/>
            <a:r>
              <a:rPr lang="en-US" sz="2800" b="1" dirty="0" smtClean="0">
                <a:solidFill>
                  <a:srgbClr val="FF0000"/>
                </a:solidFill>
              </a:rPr>
              <a:t>PO3</a:t>
            </a:r>
            <a:r>
              <a:rPr lang="en-US" sz="2800" dirty="0" smtClean="0"/>
              <a:t>: Each Department shall organize at least 2 conference/ FDP/ Seminar/ Workshop every year. </a:t>
            </a:r>
          </a:p>
          <a:p>
            <a:pPr algn="just"/>
            <a:r>
              <a:rPr lang="en-US" sz="2800" b="1" dirty="0" smtClean="0">
                <a:solidFill>
                  <a:srgbClr val="FF0000"/>
                </a:solidFill>
              </a:rPr>
              <a:t>PO4</a:t>
            </a:r>
            <a:r>
              <a:rPr lang="en-US" sz="2800" dirty="0" smtClean="0"/>
              <a:t>: Upgrade technical skills of one staff member (Non – Teaching) per department per year. </a:t>
            </a:r>
          </a:p>
          <a:p>
            <a:pPr algn="just"/>
            <a:r>
              <a:rPr lang="en-US" sz="2800" b="1" dirty="0" smtClean="0">
                <a:solidFill>
                  <a:srgbClr val="FF0000"/>
                </a:solidFill>
              </a:rPr>
              <a:t>PO5</a:t>
            </a:r>
            <a:r>
              <a:rPr lang="en-US" sz="2800" dirty="0" smtClean="0"/>
              <a:t>: One faculty member from each department shall receive training in leadership skill every year.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42913" y="31750"/>
            <a:ext cx="8229600" cy="5778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00"/>
                </a:solidFill>
              </a:rPr>
              <a:t>Research </a:t>
            </a:r>
            <a:r>
              <a:rPr lang="en-US" dirty="0" smtClean="0">
                <a:solidFill>
                  <a:srgbClr val="FFFF00"/>
                </a:solidFill>
              </a:rPr>
              <a:t>Objectives </a:t>
            </a:r>
            <a:r>
              <a:rPr lang="en-US" dirty="0" smtClean="0">
                <a:solidFill>
                  <a:srgbClr val="FFFF00"/>
                </a:solidFill>
              </a:rPr>
              <a:t>(RO)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39738" y="981075"/>
            <a:ext cx="8704262" cy="4962525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r>
              <a:rPr lang="en-US" sz="3800" dirty="0" smtClean="0"/>
              <a:t>The updated Research Objectives to be followed from the AY 2020 -21 are: </a:t>
            </a:r>
          </a:p>
          <a:p>
            <a:pPr algn="just"/>
            <a:r>
              <a:rPr lang="en-US" sz="4400" b="1" dirty="0" smtClean="0">
                <a:solidFill>
                  <a:srgbClr val="FF0000"/>
                </a:solidFill>
              </a:rPr>
              <a:t>RO1</a:t>
            </a:r>
            <a:r>
              <a:rPr lang="en-US" sz="4400" b="1" dirty="0" smtClean="0"/>
              <a:t>: </a:t>
            </a:r>
            <a:r>
              <a:rPr lang="en-US" sz="4400" dirty="0" smtClean="0"/>
              <a:t>The number of quality papers published in National / International Journal should be equal to 20% of total faculty strength in every year </a:t>
            </a:r>
          </a:p>
          <a:p>
            <a:pPr algn="just"/>
            <a:r>
              <a:rPr lang="en-US" sz="4400" b="1" dirty="0" smtClean="0">
                <a:solidFill>
                  <a:srgbClr val="FF0000"/>
                </a:solidFill>
              </a:rPr>
              <a:t>RO2</a:t>
            </a:r>
            <a:r>
              <a:rPr lang="en-US" sz="4400" dirty="0" smtClean="0"/>
              <a:t>: The number of proposals submitted for Research work to various funding agencies should be 30% of total faculty strength in every year. </a:t>
            </a:r>
          </a:p>
          <a:p>
            <a:pPr algn="just"/>
            <a:r>
              <a:rPr lang="en-US" sz="4400" b="1" dirty="0" smtClean="0">
                <a:solidFill>
                  <a:srgbClr val="FF0000"/>
                </a:solidFill>
              </a:rPr>
              <a:t>RO3</a:t>
            </a:r>
            <a:r>
              <a:rPr lang="en-US" sz="4400" b="1" dirty="0" smtClean="0"/>
              <a:t>: </a:t>
            </a:r>
            <a:r>
              <a:rPr lang="en-US" sz="4400" dirty="0" smtClean="0"/>
              <a:t>Having at least one </a:t>
            </a:r>
            <a:r>
              <a:rPr lang="en-US" sz="4400" b="1" dirty="0" smtClean="0"/>
              <a:t>live </a:t>
            </a:r>
            <a:r>
              <a:rPr lang="en-US" sz="4400" dirty="0" smtClean="0"/>
              <a:t>externally funded project by every eligible department** every year </a:t>
            </a:r>
          </a:p>
          <a:p>
            <a:pPr algn="just"/>
            <a:r>
              <a:rPr lang="en-US" sz="4400" b="1" dirty="0" smtClean="0">
                <a:solidFill>
                  <a:srgbClr val="FF0000"/>
                </a:solidFill>
              </a:rPr>
              <a:t>RO4</a:t>
            </a:r>
            <a:r>
              <a:rPr lang="en-US" sz="4400" b="1" dirty="0" smtClean="0"/>
              <a:t>: </a:t>
            </a:r>
            <a:r>
              <a:rPr lang="en-US" sz="4400" dirty="0" smtClean="0"/>
              <a:t>Mentoring at least two graduate/</a:t>
            </a:r>
            <a:r>
              <a:rPr lang="en-US" sz="4400" b="1" dirty="0" smtClean="0"/>
              <a:t>post graduate students/research scholars </a:t>
            </a:r>
            <a:r>
              <a:rPr lang="en-US" sz="4400" dirty="0" smtClean="0"/>
              <a:t>from each department to do research and subsequently to publish at least two papers in journal every year </a:t>
            </a:r>
          </a:p>
          <a:p>
            <a:pPr algn="just"/>
            <a:r>
              <a:rPr lang="en-US" sz="4400" b="1" dirty="0" smtClean="0">
                <a:solidFill>
                  <a:srgbClr val="FF0000"/>
                </a:solidFill>
              </a:rPr>
              <a:t>RO5</a:t>
            </a:r>
            <a:r>
              <a:rPr lang="en-US" sz="4400" b="1" dirty="0" smtClean="0"/>
              <a:t>: </a:t>
            </a:r>
            <a:r>
              <a:rPr lang="en-US" sz="4400" dirty="0" smtClean="0"/>
              <a:t>Retaining the Research centre status by eligible departments** </a:t>
            </a:r>
          </a:p>
          <a:p>
            <a:pPr algn="just"/>
            <a:r>
              <a:rPr lang="en-US" sz="4400" b="1" dirty="0" smtClean="0">
                <a:solidFill>
                  <a:srgbClr val="FF0000"/>
                </a:solidFill>
              </a:rPr>
              <a:t>RO6</a:t>
            </a:r>
            <a:r>
              <a:rPr lang="en-US" sz="4400" b="1" dirty="0" smtClean="0"/>
              <a:t>: </a:t>
            </a:r>
            <a:r>
              <a:rPr lang="en-US" sz="4400" dirty="0" smtClean="0"/>
              <a:t>At least three eligible Research Supervisors of Anna University in eligible Departments</a:t>
            </a:r>
            <a:r>
              <a:rPr lang="en-US" sz="4400" dirty="0" smtClean="0"/>
              <a:t>**</a:t>
            </a:r>
          </a:p>
          <a:p>
            <a:endParaRPr lang="en-US" sz="4400" dirty="0" smtClean="0"/>
          </a:p>
          <a:p>
            <a:r>
              <a:rPr lang="en-US" sz="3500" dirty="0" smtClean="0"/>
              <a:t>**-Departments with PG courses in Engineering including all departments of Science and Humanities</a:t>
            </a:r>
            <a:endParaRPr lang="en-US" sz="3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0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0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Educational  </a:t>
            </a:r>
            <a:r>
              <a:rPr lang="en-US" dirty="0" smtClean="0">
                <a:solidFill>
                  <a:srgbClr val="FFFF00"/>
                </a:solidFill>
              </a:rPr>
              <a:t>objectives (EO)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04800" y="914400"/>
            <a:ext cx="8839200" cy="41909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Employability Objective has been changed as Educational </a:t>
            </a:r>
            <a:r>
              <a:rPr lang="en-US" sz="2800" dirty="0" smtClean="0"/>
              <a:t>Objective With </a:t>
            </a:r>
            <a:r>
              <a:rPr lang="en-US" sz="2800" dirty="0" smtClean="0"/>
              <a:t>effect from A.Y. 2020 -21.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 Objective is: </a:t>
            </a:r>
          </a:p>
          <a:p>
            <a:r>
              <a:rPr lang="en-US" dirty="0" smtClean="0"/>
              <a:t>To facilitate 90% of eligible degree holders to get employment / go for higher studies / take up entrepreneurship.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2128</TotalTime>
  <Words>605</Words>
  <Application>Microsoft Office PowerPoint</Application>
  <PresentationFormat>On-screen Show (4:3)</PresentationFormat>
  <Paragraphs>50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ISO</vt:lpstr>
      <vt:lpstr>Revised Quality Objectives</vt:lpstr>
      <vt:lpstr>Academic Objectives (AO)</vt:lpstr>
      <vt:lpstr>Industry Objectives (IO)</vt:lpstr>
      <vt:lpstr>Professional Objectives (PO)</vt:lpstr>
      <vt:lpstr>Research Objectives (RO)</vt:lpstr>
      <vt:lpstr>Educational  objectives (EO)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Prem</cp:lastModifiedBy>
  <cp:revision>186</cp:revision>
  <dcterms:created xsi:type="dcterms:W3CDTF">2020-03-14T14:18:52Z</dcterms:created>
  <dcterms:modified xsi:type="dcterms:W3CDTF">2021-08-10T08:27:25Z</dcterms:modified>
</cp:coreProperties>
</file>