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90" r:id="rId2"/>
    <p:sldId id="291" r:id="rId3"/>
    <p:sldId id="256" r:id="rId4"/>
    <p:sldId id="260" r:id="rId5"/>
    <p:sldId id="276" r:id="rId6"/>
    <p:sldId id="277" r:id="rId7"/>
    <p:sldId id="278" r:id="rId8"/>
    <p:sldId id="279" r:id="rId9"/>
    <p:sldId id="280" r:id="rId10"/>
    <p:sldId id="292" r:id="rId11"/>
    <p:sldId id="281" r:id="rId12"/>
    <p:sldId id="293" r:id="rId13"/>
    <p:sldId id="282" r:id="rId14"/>
    <p:sldId id="283" r:id="rId15"/>
    <p:sldId id="284" r:id="rId16"/>
    <p:sldId id="285" r:id="rId17"/>
    <p:sldId id="286" r:id="rId18"/>
    <p:sldId id="287" r:id="rId19"/>
    <p:sldId id="288"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1CA44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576"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1896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6554435E-4301-4EFC-B829-AFEF003B1010}"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54435E-4301-4EFC-B829-AFEF003B101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54435E-4301-4EFC-B829-AFEF003B101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54435E-4301-4EFC-B829-AFEF003B101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6554435E-4301-4EFC-B829-AFEF003B101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54435E-4301-4EFC-B829-AFEF003B101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54435E-4301-4EFC-B829-AFEF003B101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54435E-4301-4EFC-B829-AFEF003B101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54435E-4301-4EFC-B829-AFEF003B101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54435E-4301-4EFC-B829-AFEF003B101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5079D1A-76B4-4942-A4DC-44996E849968}" type="datetimeFigureOut">
              <a:rPr lang="en-US" smtClean="0"/>
              <a:pPr/>
              <a:t>6/29/2019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54435E-4301-4EFC-B829-AFEF003B101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5079D1A-76B4-4942-A4DC-44996E849968}" type="datetimeFigureOut">
              <a:rPr lang="en-US" smtClean="0"/>
              <a:pPr/>
              <a:t>6/29/2019</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554435E-4301-4EFC-B829-AFEF003B1010}"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wikipedia.org/wiki/File:Maya_OBO_carrier_3.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en.wikipedia.org/wiki/File:Oil_pump_on_an_oil_tanker.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Automated_tank_cleaning_machine" TargetMode="External"/><Relationship Id="rId2" Type="http://schemas.openxmlformats.org/officeDocument/2006/relationships/hyperlink" Target="http://en.wikipedia.org/wiki/Crude_oil_wash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Protective_clothing" TargetMode="External"/><Relationship Id="rId2" Type="http://schemas.openxmlformats.org/officeDocument/2006/relationships/hyperlink" Target="http://en.wikipedia.org/wiki/Confined_space" TargetMode="External"/><Relationship Id="rId1" Type="http://schemas.openxmlformats.org/officeDocument/2006/relationships/slideLayout" Target="../slideLayouts/slideLayout2.xml"/><Relationship Id="rId4" Type="http://schemas.openxmlformats.org/officeDocument/2006/relationships/hyperlink" Target="http://en.wikipedia.org/wiki/Respirator"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en.wikipedia.org/wiki/File:Butterworth_nozzle.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Sailing_ballast" TargetMode="External"/><Relationship Id="rId2" Type="http://schemas.openxmlformats.org/officeDocument/2006/relationships/hyperlink" Target="http://en.wikipedia.org/wiki/Bulk_cargo"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en.wikipedia.org/wiki/File:Maya_OBO_carrier_2.jp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Deadweight_tonnage" TargetMode="External"/><Relationship Id="rId2" Type="http://schemas.openxmlformats.org/officeDocument/2006/relationships/hyperlink" Target="http://en.wikipedia.org/wiki/MV_Derbyshire" TargetMode="External"/><Relationship Id="rId1" Type="http://schemas.openxmlformats.org/officeDocument/2006/relationships/slideLayout" Target="../slideLayouts/slideLayout2.xml"/><Relationship Id="rId4" Type="http://schemas.openxmlformats.org/officeDocument/2006/relationships/hyperlink" Target="http://en.wikipedia.org/wiki/Typhoo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File:Double_underway_replenishment_2005.jpg" TargetMode="External"/><Relationship Id="rId2" Type="http://schemas.openxmlformats.org/officeDocument/2006/relationships/hyperlink" Target="http://en.wikipedia.org/wiki/Underway_replenishment"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hyperlink" Target="http://en.wikipedia.org/wiki/File:Hellespont_Alhambra-223713_v2.jpg" TargetMode="External"/><Relationship Id="rId2" Type="http://schemas.openxmlformats.org/officeDocument/2006/relationships/hyperlink" Target="http://en.wikipedia.org/wiki/TI_class_supertankers" TargetMode="Externa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Merchant_ship" TargetMode="External"/><Relationship Id="rId2" Type="http://schemas.openxmlformats.org/officeDocument/2006/relationships/hyperlink" Target="http://en.wikipedia.org/wiki/Crude_oil" TargetMode="External"/><Relationship Id="rId1" Type="http://schemas.openxmlformats.org/officeDocument/2006/relationships/slideLayout" Target="../slideLayouts/slideLayout1.xml"/><Relationship Id="rId6" Type="http://schemas.openxmlformats.org/officeDocument/2006/relationships/hyperlink" Target="http://en.wikipedia.org/wiki/Deadweight_tonnage" TargetMode="External"/><Relationship Id="rId5" Type="http://schemas.openxmlformats.org/officeDocument/2006/relationships/hyperlink" Target="http://en.wikipedia.org/wiki/Petrochemicals" TargetMode="External"/><Relationship Id="rId4" Type="http://schemas.openxmlformats.org/officeDocument/2006/relationships/hyperlink" Target="http://en.wikipedia.org/wiki/Oi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File:Oil_tanker_(side_view).P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Deadweight_tonnag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MARPOL_73/78" TargetMode="External"/><Relationship Id="rId2" Type="http://schemas.openxmlformats.org/officeDocument/2006/relationships/hyperlink" Target="http://en.wikipedia.org/wiki/Double_hull"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en.wikipedia.org/wiki/File:DoubleBottomDoubleHull.png"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wiki/Hydrocarb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WordArt 3"/>
          <p:cNvSpPr>
            <a:spLocks noChangeArrowheads="1" noChangeShapeType="1" noTextEdit="1"/>
          </p:cNvSpPr>
          <p:nvPr/>
        </p:nvSpPr>
        <p:spPr bwMode="auto">
          <a:xfrm>
            <a:off x="4800601" y="4572000"/>
            <a:ext cx="4038600" cy="69215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rtl="0"/>
            <a:endParaRPr lang="en-US" sz="3600" kern="10" spc="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effectLst/>
              <a:latin typeface="Times New Roman"/>
              <a:cs typeface="Times New Roman"/>
            </a:endParaRPr>
          </a:p>
        </p:txBody>
      </p:sp>
      <p:sp>
        <p:nvSpPr>
          <p:cNvPr id="9220" name="WordArt 4"/>
          <p:cNvSpPr>
            <a:spLocks noChangeArrowheads="1" noChangeShapeType="1" noTextEdit="1"/>
          </p:cNvSpPr>
          <p:nvPr/>
        </p:nvSpPr>
        <p:spPr bwMode="auto">
          <a:xfrm>
            <a:off x="4876800" y="5410200"/>
            <a:ext cx="3875088" cy="674688"/>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sp3d>
          </a:bodyPr>
          <a:lstStyle/>
          <a:p>
            <a:pPr algn="ctr" rtl="0"/>
            <a:endParaRPr lang="en-US" sz="3600" kern="10" spc="0" dirty="0">
              <a:ln w="9525">
                <a:round/>
                <a:headEnd/>
                <a:tailEnd/>
              </a:ln>
              <a:gradFill rotWithShape="0">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effectLst/>
              <a:latin typeface="Times New Roman"/>
              <a:cs typeface="Times New Roman"/>
            </a:endParaRPr>
          </a:p>
        </p:txBody>
      </p:sp>
      <p:sp>
        <p:nvSpPr>
          <p:cNvPr id="9224" name="WordArt 8"/>
          <p:cNvSpPr>
            <a:spLocks noChangeArrowheads="1" noChangeShapeType="1" noTextEdit="1"/>
          </p:cNvSpPr>
          <p:nvPr/>
        </p:nvSpPr>
        <p:spPr bwMode="auto">
          <a:xfrm>
            <a:off x="1447800" y="2133600"/>
            <a:ext cx="5029200" cy="544513"/>
          </a:xfrm>
          <a:prstGeom prst="rect">
            <a:avLst/>
          </a:prstGeom>
        </p:spPr>
        <p:txBody>
          <a:bodyPr wrap="none" fromWordArt="1">
            <a:prstTxWarp prst="textPlain">
              <a:avLst>
                <a:gd name="adj" fmla="val 50000"/>
              </a:avLst>
            </a:prstTxWarp>
          </a:bodyPr>
          <a:lstStyle/>
          <a:p>
            <a:pPr algn="ctr" rtl="0"/>
            <a:r>
              <a:rPr lang="en-US" sz="3600" kern="10" spc="0" dirty="0" smtClean="0">
                <a:ln w="19050">
                  <a:solidFill>
                    <a:srgbClr val="99CCFF"/>
                  </a:solidFill>
                  <a:round/>
                  <a:headEnd/>
                  <a:tailEnd/>
                </a:ln>
                <a:solidFill>
                  <a:srgbClr val="0066CC"/>
                </a:solidFill>
                <a:effectLst>
                  <a:outerShdw dist="35921" dir="2700000" algn="ctr" rotWithShape="0">
                    <a:srgbClr val="990000"/>
                  </a:outerShdw>
                </a:effectLst>
                <a:latin typeface="Impact"/>
              </a:rPr>
              <a:t>Oil tankers</a:t>
            </a:r>
            <a:endParaRPr lang="en-US" sz="3600" kern="10" spc="0" dirty="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951038"/>
          </a:xfrm>
        </p:spPr>
        <p:txBody>
          <a:bodyPr>
            <a:normAutofit/>
          </a:bodyPr>
          <a:lstStyle/>
          <a:p>
            <a:r>
              <a:rPr lang="en-US" sz="2800" dirty="0" smtClean="0">
                <a:solidFill>
                  <a:srgbClr val="00B050"/>
                </a:solidFill>
              </a:rPr>
              <a:t>Oil is pumped on and off the ship by way of connections made at the cargo manifold</a:t>
            </a:r>
            <a:endParaRPr lang="en-US" sz="2800" dirty="0">
              <a:solidFill>
                <a:srgbClr val="00B050"/>
              </a:solidFill>
            </a:endParaRPr>
          </a:p>
        </p:txBody>
      </p:sp>
      <p:pic>
        <p:nvPicPr>
          <p:cNvPr id="11266" name="Picture 2" descr="220px-Maya_OBO_carrier_3">
            <a:hlinkClick r:id="rId2"/>
          </p:cNvPr>
          <p:cNvPicPr>
            <a:picLocks noChangeAspect="1" noChangeArrowheads="1"/>
          </p:cNvPicPr>
          <p:nvPr/>
        </p:nvPicPr>
        <p:blipFill>
          <a:blip r:embed="rId3"/>
          <a:srcRect/>
          <a:stretch>
            <a:fillRect/>
          </a:stretch>
        </p:blipFill>
        <p:spPr bwMode="auto">
          <a:xfrm>
            <a:off x="685800" y="1447800"/>
            <a:ext cx="76200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smtClean="0">
                <a:solidFill>
                  <a:srgbClr val="00B050"/>
                </a:solidFill>
              </a:rPr>
              <a:t>Unloading of cargo</a:t>
            </a:r>
            <a:endParaRPr lang="en-US" i="1" u="sng" dirty="0">
              <a:solidFill>
                <a:srgbClr val="00B050"/>
              </a:solidFill>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chemeClr val="bg1"/>
                </a:solidFill>
              </a:rPr>
              <a:t>This cargo pump aboard a VLCC can move 5,000 cubic meters of product per hour.</a:t>
            </a:r>
          </a:p>
          <a:p>
            <a:pPr algn="just"/>
            <a:r>
              <a:rPr lang="en-US" dirty="0" smtClean="0">
                <a:solidFill>
                  <a:schemeClr val="bg1"/>
                </a:solidFill>
              </a:rPr>
              <a:t>The process of moving oil off of a tanker is similar to loading, but has some key differences. The first step in the operation is following the same pretransfer procedures as used in loading. When the transfer begins, it is the ship's cargo pumps that are used to move the product ashore. As in loading, the transfer starts at low pressure to ensure that equipment is working correctly and that connections are secure. Then a steady pressure is achieved and held during the operation. While pumping, tank levels are carefully watched and key locations, such as the connection at the cargo manifold and the ship's pumproom are constantly monitored. Under the direction of the person in charge, crew members open and close valves to direct the flow of product and maintain close communication with the receiving facility to decrease and finally stop the flow of liquid.</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3100" dirty="0" smtClean="0">
                <a:solidFill>
                  <a:srgbClr val="00B050"/>
                </a:solidFill>
              </a:rPr>
              <a:t>This cargo pump aboard a VLCC can move 5,000 cubic meters of product per hour</a:t>
            </a:r>
            <a:r>
              <a:rPr lang="en-US" dirty="0" smtClean="0">
                <a:solidFill>
                  <a:srgbClr val="00B050"/>
                </a:solidFill>
              </a:rPr>
              <a:t>.</a:t>
            </a:r>
            <a:r>
              <a:rPr lang="en-US" dirty="0" smtClean="0"/>
              <a:t/>
            </a:r>
            <a:br>
              <a:rPr lang="en-US" dirty="0" smtClean="0"/>
            </a:br>
            <a:endParaRPr lang="en-US" dirty="0"/>
          </a:p>
        </p:txBody>
      </p:sp>
      <p:pic>
        <p:nvPicPr>
          <p:cNvPr id="10242" name="Picture 2" descr="220px-Oil_pump_on_an_oil_tanker">
            <a:hlinkClick r:id="rId2"/>
          </p:cNvPr>
          <p:cNvPicPr>
            <a:picLocks noChangeAspect="1" noChangeArrowheads="1"/>
          </p:cNvPicPr>
          <p:nvPr/>
        </p:nvPicPr>
        <p:blipFill>
          <a:blip r:embed="rId3"/>
          <a:srcRect/>
          <a:stretch>
            <a:fillRect/>
          </a:stretch>
        </p:blipFill>
        <p:spPr bwMode="auto">
          <a:xfrm>
            <a:off x="457200" y="1447800"/>
            <a:ext cx="83058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i="1" u="sng" dirty="0" smtClean="0">
                <a:solidFill>
                  <a:srgbClr val="00B050"/>
                </a:solidFill>
              </a:rPr>
              <a:t>Tank cleaning</a:t>
            </a:r>
            <a:endParaRPr lang="en-US" i="1" u="sng" dirty="0">
              <a:solidFill>
                <a:srgbClr val="00B050"/>
              </a:solidFill>
            </a:endParaRPr>
          </a:p>
        </p:txBody>
      </p:sp>
      <p:sp>
        <p:nvSpPr>
          <p:cNvPr id="3" name="Content Placeholder 2"/>
          <p:cNvSpPr>
            <a:spLocks noGrp="1"/>
          </p:cNvSpPr>
          <p:nvPr>
            <p:ph idx="1"/>
          </p:nvPr>
        </p:nvSpPr>
        <p:spPr>
          <a:xfrm>
            <a:off x="228600" y="914400"/>
            <a:ext cx="8686800" cy="5486400"/>
          </a:xfrm>
        </p:spPr>
        <p:txBody>
          <a:bodyPr>
            <a:noAutofit/>
          </a:bodyPr>
          <a:lstStyle/>
          <a:p>
            <a:pPr algn="just"/>
            <a:r>
              <a:rPr lang="en-US" sz="2400" dirty="0" smtClean="0">
                <a:solidFill>
                  <a:schemeClr val="bg1"/>
                </a:solidFill>
              </a:rPr>
              <a:t>Tanks must be cleaned from time to time for various reasons. One reason is to change the type of product carried inside a tank. Also, when tanks are to be inspected or maintenance must be performed within a tank, it must be not only cleaned, but made "gas-free.</a:t>
            </a:r>
          </a:p>
          <a:p>
            <a:pPr algn="just"/>
            <a:r>
              <a:rPr lang="en-US" sz="2400" dirty="0" smtClean="0">
                <a:solidFill>
                  <a:schemeClr val="bg1"/>
                </a:solidFill>
              </a:rPr>
              <a:t>On most crude-oil tankers, a special </a:t>
            </a:r>
            <a:r>
              <a:rPr lang="en-US" sz="2400" u="sng" dirty="0" smtClean="0">
                <a:solidFill>
                  <a:schemeClr val="bg1"/>
                </a:solidFill>
                <a:hlinkClick r:id="rId2" tooltip="Crude oil washing"/>
              </a:rPr>
              <a:t>crude oil washing</a:t>
            </a:r>
            <a:r>
              <a:rPr lang="en-US" sz="2400" dirty="0" smtClean="0">
                <a:solidFill>
                  <a:schemeClr val="bg1"/>
                </a:solidFill>
              </a:rPr>
              <a:t> (COW) system is part of the cleaning process.</a:t>
            </a:r>
            <a:r>
              <a:rPr lang="en-US" sz="2400" u="sng" baseline="30000" dirty="0" smtClean="0">
                <a:solidFill>
                  <a:schemeClr val="bg1"/>
                </a:solidFill>
              </a:rPr>
              <a:t> </a:t>
            </a:r>
            <a:r>
              <a:rPr lang="en-US" sz="2400" dirty="0" smtClean="0">
                <a:solidFill>
                  <a:schemeClr val="bg1"/>
                </a:solidFill>
              </a:rPr>
              <a:t>The COW system circulates part of the cargo through the fixed tank-cleaning system to remove wax and asphaltic deposits. Tanks that carry less viscous cargoes are washed with water. Fixed and portable </a:t>
            </a:r>
            <a:r>
              <a:rPr lang="en-US" sz="2400" u="sng" dirty="0" smtClean="0">
                <a:solidFill>
                  <a:schemeClr val="bg1"/>
                </a:solidFill>
                <a:hlinkClick r:id="rId3" tooltip="Automated tank cleaning machine"/>
              </a:rPr>
              <a:t>automated tank cleaning machines</a:t>
            </a:r>
            <a:r>
              <a:rPr lang="en-US" sz="2400" dirty="0" smtClean="0">
                <a:solidFill>
                  <a:schemeClr val="bg1"/>
                </a:solidFill>
              </a:rPr>
              <a:t>, which clean tanks with high-pressure water jets, are widely used. Some systems use rotating high-pressure water jets to spray hot water on all the internal surfaces of the tank. As the spraying takes place, the liquid is pumped out of the tank.</a:t>
            </a:r>
          </a:p>
          <a:p>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8763000" cy="5867400"/>
          </a:xfrm>
        </p:spPr>
        <p:txBody>
          <a:bodyPr>
            <a:normAutofit fontScale="92500" lnSpcReduction="20000"/>
          </a:bodyPr>
          <a:lstStyle/>
          <a:p>
            <a:pPr algn="just"/>
            <a:r>
              <a:rPr lang="en-US" dirty="0" smtClean="0">
                <a:solidFill>
                  <a:schemeClr val="bg1"/>
                </a:solidFill>
              </a:rPr>
              <a:t>After a tank is cleaned, provided that it is going to be prepared for entry, it will be "purged". Purging is accomplished by pumping inert gas into the tank until hydrocarbons have been sufficiently expelled. Next the tank is "gas freed" which is usually accomplished by blowing fresh air into the space with portable air powered or water powered air blowers. "Gas freeing" brings the oxygen content of the tank up to 20.8% O2. This process ensures the tank never has an atmosphere capable of ignition. Specially trained personnel monitor the tank's atmosphere, often using hand-held gas indicators which measure the percentage of hydrocarbons present. After a tank is gas-free, it may be further hand-cleaned in a manual process known as mucking. Mucking requires protocols for entry into </a:t>
            </a:r>
            <a:r>
              <a:rPr lang="en-US" u="sng" dirty="0" smtClean="0">
                <a:solidFill>
                  <a:schemeClr val="bg1"/>
                </a:solidFill>
                <a:hlinkClick r:id="rId2" tooltip="Confined space"/>
              </a:rPr>
              <a:t>confined spaces</a:t>
            </a:r>
            <a:r>
              <a:rPr lang="en-US" dirty="0" smtClean="0">
                <a:solidFill>
                  <a:schemeClr val="bg1"/>
                </a:solidFill>
              </a:rPr>
              <a:t>, </a:t>
            </a:r>
            <a:r>
              <a:rPr lang="en-US" u="sng" dirty="0" smtClean="0">
                <a:solidFill>
                  <a:schemeClr val="bg1"/>
                </a:solidFill>
                <a:hlinkClick r:id="rId3" tooltip="Protective clothing"/>
              </a:rPr>
              <a:t>protective clothing</a:t>
            </a:r>
            <a:r>
              <a:rPr lang="en-US" dirty="0" smtClean="0">
                <a:solidFill>
                  <a:schemeClr val="bg1"/>
                </a:solidFill>
              </a:rPr>
              <a:t>, designated safety observers, and possibly the use of </a:t>
            </a:r>
            <a:r>
              <a:rPr lang="en-US" u="sng" dirty="0" smtClean="0">
                <a:solidFill>
                  <a:schemeClr val="bg1"/>
                </a:solidFill>
                <a:hlinkClick r:id="rId4" tooltip="Respirator"/>
              </a:rPr>
              <a:t>airline respirators</a:t>
            </a:r>
            <a:r>
              <a:rPr lang="en-US" dirty="0" smtClean="0">
                <a:solidFill>
                  <a:schemeClr val="bg1"/>
                </a:solidFill>
              </a:rPr>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33CC"/>
                </a:solidFill>
              </a:rPr>
              <a:t>The nozzle of the automated cleaning machine</a:t>
            </a:r>
            <a:endParaRPr lang="en-US" dirty="0">
              <a:solidFill>
                <a:srgbClr val="FF33CC"/>
              </a:solidFill>
            </a:endParaRPr>
          </a:p>
        </p:txBody>
      </p:sp>
      <p:pic>
        <p:nvPicPr>
          <p:cNvPr id="6146" name="Picture 2" descr="Butterworth_nozzle">
            <a:hlinkClick r:id="rId2"/>
          </p:cNvPr>
          <p:cNvPicPr>
            <a:picLocks noChangeAspect="1" noChangeArrowheads="1"/>
          </p:cNvPicPr>
          <p:nvPr/>
        </p:nvPicPr>
        <p:blipFill>
          <a:blip r:embed="rId3"/>
          <a:srcRect/>
          <a:stretch>
            <a:fillRect/>
          </a:stretch>
        </p:blipFill>
        <p:spPr bwMode="auto">
          <a:xfrm>
            <a:off x="1981200" y="1981200"/>
            <a:ext cx="51054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i="1" u="sng" dirty="0" smtClean="0">
                <a:solidFill>
                  <a:srgbClr val="00B050"/>
                </a:solidFill>
              </a:rPr>
              <a:t>Special type oil tankers</a:t>
            </a:r>
            <a:r>
              <a:rPr lang="en-US" i="1" u="sng" dirty="0" smtClean="0">
                <a:solidFill>
                  <a:srgbClr val="00B050"/>
                </a:solidFill>
              </a:rPr>
              <a:t/>
            </a:r>
            <a:br>
              <a:rPr lang="en-US" i="1" u="sng" dirty="0" smtClean="0">
                <a:solidFill>
                  <a:srgbClr val="00B050"/>
                </a:solidFill>
              </a:rPr>
            </a:br>
            <a:r>
              <a:rPr lang="en-US" sz="3600" i="1" u="sng" dirty="0" smtClean="0">
                <a:solidFill>
                  <a:srgbClr val="FF33CC"/>
                </a:solidFill>
              </a:rPr>
              <a:t>Ore-bulk-oil carriers</a:t>
            </a:r>
            <a:endParaRPr lang="en-US" sz="3600" i="1" u="sng" dirty="0">
              <a:solidFill>
                <a:srgbClr val="FF33CC"/>
              </a:solidFill>
            </a:endParaRPr>
          </a:p>
        </p:txBody>
      </p:sp>
      <p:sp>
        <p:nvSpPr>
          <p:cNvPr id="3" name="Content Placeholder 2"/>
          <p:cNvSpPr>
            <a:spLocks noGrp="1"/>
          </p:cNvSpPr>
          <p:nvPr>
            <p:ph idx="1"/>
          </p:nvPr>
        </p:nvSpPr>
        <p:spPr>
          <a:xfrm>
            <a:off x="0" y="1752600"/>
            <a:ext cx="8458200" cy="4709160"/>
          </a:xfrm>
        </p:spPr>
        <p:txBody>
          <a:bodyPr>
            <a:normAutofit fontScale="85000" lnSpcReduction="20000"/>
          </a:bodyPr>
          <a:lstStyle/>
          <a:p>
            <a:pPr>
              <a:buNone/>
            </a:pPr>
            <a:r>
              <a:rPr lang="en-US" dirty="0" smtClean="0">
                <a:solidFill>
                  <a:schemeClr val="bg1"/>
                </a:solidFill>
              </a:rPr>
              <a:t>     The OBO-carrier </a:t>
            </a:r>
            <a:r>
              <a:rPr lang="en-US" i="1" dirty="0" smtClean="0">
                <a:solidFill>
                  <a:schemeClr val="bg1"/>
                </a:solidFill>
              </a:rPr>
              <a:t>Maya</a:t>
            </a:r>
            <a:r>
              <a:rPr lang="en-US" dirty="0" smtClean="0">
                <a:solidFill>
                  <a:schemeClr val="bg1"/>
                </a:solidFill>
              </a:rPr>
              <a:t>. The picture is showing both the cargo hold hatches used for bulk and </a:t>
            </a:r>
          </a:p>
          <a:p>
            <a:pPr>
              <a:buNone/>
            </a:pPr>
            <a:r>
              <a:rPr lang="en-US" dirty="0" smtClean="0">
                <a:solidFill>
                  <a:schemeClr val="bg1"/>
                </a:solidFill>
              </a:rPr>
              <a:t>      the pipes used for oil</a:t>
            </a:r>
          </a:p>
          <a:p>
            <a:pPr>
              <a:buNone/>
            </a:pPr>
            <a:r>
              <a:rPr lang="en-US" dirty="0" smtClean="0">
                <a:solidFill>
                  <a:schemeClr val="bg1"/>
                </a:solidFill>
              </a:rPr>
              <a:t>      An ore-bulk-oil carrier, also known as</a:t>
            </a:r>
          </a:p>
          <a:p>
            <a:pPr>
              <a:buNone/>
            </a:pPr>
            <a:r>
              <a:rPr lang="en-US" dirty="0" smtClean="0">
                <a:solidFill>
                  <a:schemeClr val="bg1"/>
                </a:solidFill>
              </a:rPr>
              <a:t>      combination    carrier   or    OBO,  is  a</a:t>
            </a:r>
          </a:p>
          <a:p>
            <a:pPr>
              <a:buNone/>
            </a:pPr>
            <a:r>
              <a:rPr lang="en-US" dirty="0" smtClean="0">
                <a:solidFill>
                  <a:schemeClr val="bg1"/>
                </a:solidFill>
              </a:rPr>
              <a:t>     ship designed to be capable of carrying </a:t>
            </a:r>
          </a:p>
          <a:p>
            <a:pPr>
              <a:buNone/>
            </a:pPr>
            <a:r>
              <a:rPr lang="en-US" dirty="0" smtClean="0">
                <a:solidFill>
                  <a:schemeClr val="bg1"/>
                </a:solidFill>
              </a:rPr>
              <a:t>      wet  or  dry  </a:t>
            </a:r>
            <a:r>
              <a:rPr lang="en-US" u="sng" dirty="0" smtClean="0">
                <a:solidFill>
                  <a:schemeClr val="bg1"/>
                </a:solidFill>
                <a:hlinkClick r:id="rId2" tooltip="Bulk cargo"/>
              </a:rPr>
              <a:t>bulk cargoes</a:t>
            </a:r>
            <a:r>
              <a:rPr lang="en-US" dirty="0" smtClean="0">
                <a:solidFill>
                  <a:schemeClr val="bg1"/>
                </a:solidFill>
              </a:rPr>
              <a:t>. This design</a:t>
            </a:r>
          </a:p>
          <a:p>
            <a:pPr>
              <a:buNone/>
            </a:pPr>
            <a:r>
              <a:rPr lang="en-US" dirty="0" smtClean="0">
                <a:solidFill>
                  <a:schemeClr val="bg1"/>
                </a:solidFill>
              </a:rPr>
              <a:t>      was intended  to provide  flexibility in</a:t>
            </a:r>
          </a:p>
          <a:p>
            <a:pPr>
              <a:buNone/>
            </a:pPr>
            <a:r>
              <a:rPr lang="en-US" dirty="0" smtClean="0">
                <a:solidFill>
                  <a:schemeClr val="bg1"/>
                </a:solidFill>
              </a:rPr>
              <a:t>      two  ways.  Firstly,  an  OBO  would  be  able  to  shift between the dry and wet bulk trades based on market conditions. Secondly, an OBO could carry oil on one leg of a voyage and return carrying dry bulk, reducing the number of unprofitable </a:t>
            </a:r>
            <a:r>
              <a:rPr lang="en-US" u="sng" dirty="0" smtClean="0">
                <a:solidFill>
                  <a:schemeClr val="bg1"/>
                </a:solidFill>
                <a:hlinkClick r:id="rId3" tooltip="Sailing ballast"/>
              </a:rPr>
              <a:t>ballast voyages</a:t>
            </a:r>
            <a:r>
              <a:rPr lang="en-US" dirty="0" smtClean="0">
                <a:solidFill>
                  <a:schemeClr val="bg1"/>
                </a:solidFill>
              </a:rPr>
              <a:t> it would have to make.</a:t>
            </a:r>
          </a:p>
          <a:p>
            <a:endParaRPr lang="en-US" dirty="0"/>
          </a:p>
        </p:txBody>
      </p:sp>
      <p:pic>
        <p:nvPicPr>
          <p:cNvPr id="7170" name="Picture 2" descr="220px-Maya_OBO_carrier_2">
            <a:hlinkClick r:id="rId4"/>
          </p:cNvPr>
          <p:cNvPicPr>
            <a:picLocks noChangeAspect="1" noChangeArrowheads="1"/>
          </p:cNvPicPr>
          <p:nvPr/>
        </p:nvPicPr>
        <p:blipFill>
          <a:blip r:embed="rId5"/>
          <a:srcRect/>
          <a:stretch>
            <a:fillRect/>
          </a:stretch>
        </p:blipFill>
        <p:spPr bwMode="auto">
          <a:xfrm>
            <a:off x="5943600" y="2133600"/>
            <a:ext cx="28194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96400" cy="6477000"/>
          </a:xfrm>
        </p:spPr>
        <p:txBody>
          <a:bodyPr>
            <a:noAutofit/>
          </a:bodyPr>
          <a:lstStyle/>
          <a:p>
            <a:pPr algn="just">
              <a:buNone/>
            </a:pPr>
            <a:r>
              <a:rPr lang="en-US" sz="2400" dirty="0" smtClean="0"/>
              <a:t>In practice, the flexibility which the OBO design allows </a:t>
            </a:r>
          </a:p>
          <a:p>
            <a:pPr algn="just">
              <a:buNone/>
            </a:pPr>
            <a:r>
              <a:rPr lang="en-US" sz="2400" dirty="0" smtClean="0"/>
              <a:t>has gone largely unused, as these ships tend to specialize </a:t>
            </a:r>
          </a:p>
          <a:p>
            <a:pPr algn="just">
              <a:buNone/>
            </a:pPr>
            <a:r>
              <a:rPr lang="en-US" sz="2400" dirty="0" smtClean="0"/>
              <a:t>in either the liquid or dry bulk trade. Also, these ships </a:t>
            </a:r>
          </a:p>
          <a:p>
            <a:pPr algn="just">
              <a:buNone/>
            </a:pPr>
            <a:r>
              <a:rPr lang="en-US" sz="2400" dirty="0" smtClean="0"/>
              <a:t>have endemic maintenance problems. On one hand, due to</a:t>
            </a:r>
          </a:p>
          <a:p>
            <a:pPr algn="just">
              <a:buNone/>
            </a:pPr>
            <a:r>
              <a:rPr lang="en-US" sz="2400" dirty="0" smtClean="0"/>
              <a:t> a less specialized design, an OBO suffers more from wear </a:t>
            </a:r>
          </a:p>
          <a:p>
            <a:pPr algn="just">
              <a:buNone/>
            </a:pPr>
            <a:r>
              <a:rPr lang="en-US" sz="2400" dirty="0" smtClean="0"/>
              <a:t>and tear during dry cargo on load than a bulker.</a:t>
            </a:r>
            <a:r>
              <a:rPr lang="en-US" sz="2400" u="sng" baseline="30000" dirty="0" smtClean="0"/>
              <a:t> </a:t>
            </a:r>
            <a:r>
              <a:rPr lang="en-US" sz="2400" dirty="0" smtClean="0"/>
              <a:t> On the </a:t>
            </a:r>
          </a:p>
          <a:p>
            <a:pPr algn="just">
              <a:buNone/>
            </a:pPr>
            <a:r>
              <a:rPr lang="en-US" sz="2400" dirty="0" smtClean="0"/>
              <a:t>other hand, components of the liquid cargo system, </a:t>
            </a:r>
          </a:p>
          <a:p>
            <a:pPr algn="just">
              <a:buNone/>
            </a:pPr>
            <a:r>
              <a:rPr lang="en-US" sz="2400" dirty="0" smtClean="0"/>
              <a:t>from pumps to valves to piping, tend to develop </a:t>
            </a:r>
          </a:p>
          <a:p>
            <a:pPr algn="just">
              <a:buNone/>
            </a:pPr>
            <a:r>
              <a:rPr lang="en-US" sz="2400" dirty="0" smtClean="0"/>
              <a:t>problems when subjected to periods of disuse. These </a:t>
            </a:r>
          </a:p>
          <a:p>
            <a:pPr algn="just">
              <a:buNone/>
            </a:pPr>
            <a:r>
              <a:rPr lang="en-US" sz="2400" dirty="0" smtClean="0"/>
              <a:t>factors have contributed to a steady reduction in the number </a:t>
            </a:r>
          </a:p>
          <a:p>
            <a:pPr algn="just">
              <a:buNone/>
            </a:pPr>
            <a:r>
              <a:rPr lang="en-US" sz="2400" dirty="0" smtClean="0"/>
              <a:t>of OBO ships worldwide since the 1970s.</a:t>
            </a:r>
          </a:p>
          <a:p>
            <a:pPr algn="just">
              <a:buNone/>
            </a:pPr>
            <a:r>
              <a:rPr lang="en-US" sz="2400" dirty="0" smtClean="0"/>
              <a:t>One of the more famous OBOs was the </a:t>
            </a:r>
            <a:r>
              <a:rPr lang="en-US" sz="2400" u="sng" dirty="0" smtClean="0">
                <a:hlinkClick r:id="rId2" tooltip="MV Derbyshire"/>
              </a:rPr>
              <a:t>MV </a:t>
            </a:r>
            <a:r>
              <a:rPr lang="en-US" sz="2400" i="1" u="sng" dirty="0" smtClean="0">
                <a:hlinkClick r:id="rId2" tooltip="MV Derbyshire"/>
              </a:rPr>
              <a:t>Derbyshire</a:t>
            </a:r>
            <a:endParaRPr lang="en-US" sz="2400" i="1" u="sng" dirty="0" smtClean="0"/>
          </a:p>
          <a:p>
            <a:pPr algn="just">
              <a:buNone/>
            </a:pPr>
            <a:r>
              <a:rPr lang="en-US" sz="2400" dirty="0" smtClean="0"/>
              <a:t> of 180,000 </a:t>
            </a:r>
            <a:r>
              <a:rPr lang="en-US" sz="2400" u="sng" dirty="0" smtClean="0">
                <a:hlinkClick r:id="rId3" tooltip="Deadweight tonnage"/>
              </a:rPr>
              <a:t>DWT</a:t>
            </a:r>
            <a:r>
              <a:rPr lang="en-US" sz="2400" dirty="0" smtClean="0"/>
              <a:t> which in September 1980 became the </a:t>
            </a:r>
          </a:p>
          <a:p>
            <a:pPr algn="just">
              <a:buNone/>
            </a:pPr>
            <a:r>
              <a:rPr lang="en-US" sz="2400" dirty="0" smtClean="0"/>
              <a:t>largest British ship ever lost at sea. It sank in a Pacific </a:t>
            </a:r>
          </a:p>
          <a:p>
            <a:pPr algn="just">
              <a:buNone/>
            </a:pPr>
            <a:r>
              <a:rPr lang="en-US" sz="2400" u="sng" dirty="0" smtClean="0">
                <a:hlinkClick r:id="rId4" tooltip="Typhoon"/>
              </a:rPr>
              <a:t>typhoon</a:t>
            </a:r>
            <a:r>
              <a:rPr lang="en-US" sz="2400" dirty="0" smtClean="0"/>
              <a:t> while carrying a cargo of iron ore from Canada to Japan.</a:t>
            </a:r>
          </a:p>
          <a:p>
            <a:pPr algn="just"/>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u="sng" dirty="0" smtClean="0">
                <a:solidFill>
                  <a:srgbClr val="FF33CC"/>
                </a:solidFill>
              </a:rPr>
              <a:t>Replenishment ships</a:t>
            </a:r>
            <a:r>
              <a:rPr lang="en-US" dirty="0" smtClean="0"/>
              <a:t/>
            </a:r>
            <a:br>
              <a:rPr lang="en-US" dirty="0" smtClean="0"/>
            </a:br>
            <a:endParaRPr lang="en-US" dirty="0"/>
          </a:p>
        </p:txBody>
      </p:sp>
      <p:sp>
        <p:nvSpPr>
          <p:cNvPr id="3" name="Content Placeholder 2"/>
          <p:cNvSpPr>
            <a:spLocks noGrp="1"/>
          </p:cNvSpPr>
          <p:nvPr>
            <p:ph idx="1"/>
          </p:nvPr>
        </p:nvSpPr>
        <p:spPr>
          <a:xfrm>
            <a:off x="-152400" y="1219200"/>
            <a:ext cx="8229600" cy="5090160"/>
          </a:xfrm>
        </p:spPr>
        <p:txBody>
          <a:bodyPr>
            <a:normAutofit fontScale="85000" lnSpcReduction="20000"/>
          </a:bodyPr>
          <a:lstStyle/>
          <a:p>
            <a:pPr>
              <a:buNone/>
            </a:pPr>
            <a:r>
              <a:rPr lang="en-US" sz="3100" dirty="0" smtClean="0"/>
              <a:t>   Replenishment ships, known as </a:t>
            </a:r>
          </a:p>
          <a:p>
            <a:pPr>
              <a:buNone/>
            </a:pPr>
            <a:r>
              <a:rPr lang="en-US" sz="3100" dirty="0" smtClean="0"/>
              <a:t>   oilers in the United States and</a:t>
            </a:r>
          </a:p>
          <a:p>
            <a:pPr>
              <a:buNone/>
            </a:pPr>
            <a:r>
              <a:rPr lang="en-US" sz="3100" dirty="0" smtClean="0"/>
              <a:t>   fleet tankers in Commonwealth</a:t>
            </a:r>
          </a:p>
          <a:p>
            <a:pPr>
              <a:buNone/>
            </a:pPr>
            <a:r>
              <a:rPr lang="en-US" sz="3100" dirty="0" smtClean="0"/>
              <a:t>   countries, are ships that can </a:t>
            </a:r>
          </a:p>
          <a:p>
            <a:pPr>
              <a:buNone/>
            </a:pPr>
            <a:r>
              <a:rPr lang="en-US" sz="3100" dirty="0" smtClean="0"/>
              <a:t>   provide oil products to naval</a:t>
            </a:r>
          </a:p>
          <a:p>
            <a:pPr>
              <a:buNone/>
            </a:pPr>
            <a:r>
              <a:rPr lang="en-US" sz="3100" dirty="0" smtClean="0"/>
              <a:t>   vessels while on the move.</a:t>
            </a:r>
          </a:p>
          <a:p>
            <a:pPr>
              <a:buNone/>
            </a:pPr>
            <a:r>
              <a:rPr lang="en-US" sz="3100" dirty="0" smtClean="0"/>
              <a:t>   This  process, known as</a:t>
            </a:r>
          </a:p>
          <a:p>
            <a:pPr>
              <a:buNone/>
            </a:pPr>
            <a:r>
              <a:rPr lang="en-US" sz="3100" dirty="0" smtClean="0"/>
              <a:t>   </a:t>
            </a:r>
            <a:r>
              <a:rPr lang="en-US" sz="3100" u="sng" dirty="0" smtClean="0">
                <a:hlinkClick r:id="rId2" tooltip="Underway replenishment"/>
              </a:rPr>
              <a:t>underway replenishment</a:t>
            </a:r>
            <a:r>
              <a:rPr lang="en-US" sz="3100" dirty="0" smtClean="0"/>
              <a:t>, extends the length of time a naval vessel can stay at sea, as well as her effective range. Prior to underway replenishment, naval vessels had to enter a port or anchor to take on fuel. In addition to fuel, replenishment ships may also deliver water, ammunition, rations, stores and personnel.</a:t>
            </a:r>
          </a:p>
          <a:p>
            <a:endParaRPr lang="en-US" dirty="0"/>
          </a:p>
        </p:txBody>
      </p:sp>
      <p:pic>
        <p:nvPicPr>
          <p:cNvPr id="8194" name="Picture 2" descr="220px-Double_underway_replenishment_2005">
            <a:hlinkClick r:id="rId3"/>
          </p:cNvPr>
          <p:cNvPicPr>
            <a:picLocks noChangeAspect="1" noChangeArrowheads="1"/>
          </p:cNvPicPr>
          <p:nvPr/>
        </p:nvPicPr>
        <p:blipFill>
          <a:blip r:embed="rId4"/>
          <a:srcRect/>
          <a:stretch>
            <a:fillRect/>
          </a:stretch>
        </p:blipFill>
        <p:spPr bwMode="auto">
          <a:xfrm>
            <a:off x="5105400" y="990600"/>
            <a:ext cx="4038600"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i="1" dirty="0" smtClean="0">
                <a:solidFill>
                  <a:srgbClr val="00B050"/>
                </a:solidFill>
              </a:rPr>
              <a:t>Hellespont Alhambra</a:t>
            </a:r>
            <a:r>
              <a:rPr lang="en-US" dirty="0" smtClean="0">
                <a:solidFill>
                  <a:srgbClr val="00B050"/>
                </a:solidFill>
              </a:rPr>
              <a:t> </a:t>
            </a:r>
            <a:br>
              <a:rPr lang="en-US" dirty="0" smtClean="0">
                <a:solidFill>
                  <a:srgbClr val="00B050"/>
                </a:solidFill>
              </a:rPr>
            </a:br>
            <a:r>
              <a:rPr lang="en-US" dirty="0" smtClean="0">
                <a:solidFill>
                  <a:srgbClr val="00B050"/>
                </a:solidFill>
              </a:rPr>
              <a:t>(now </a:t>
            </a:r>
            <a:r>
              <a:rPr lang="en-US" i="1" dirty="0" smtClean="0">
                <a:solidFill>
                  <a:srgbClr val="00B050"/>
                </a:solidFill>
              </a:rPr>
              <a:t>TI Asia</a:t>
            </a:r>
            <a:r>
              <a:rPr lang="en-US" dirty="0" smtClean="0">
                <a:solidFill>
                  <a:srgbClr val="00B050"/>
                </a:solidFill>
              </a:rPr>
              <a:t>), a ULCC </a:t>
            </a:r>
            <a:r>
              <a:rPr lang="en-US" u="sng" dirty="0" smtClean="0">
                <a:solidFill>
                  <a:srgbClr val="00B050"/>
                </a:solidFill>
                <a:hlinkClick r:id="rId2" tooltip="TI class supertankers"/>
              </a:rPr>
              <a:t>TI </a:t>
            </a:r>
            <a:r>
              <a:rPr lang="en-US" u="sng" dirty="0" err="1" smtClean="0">
                <a:solidFill>
                  <a:srgbClr val="00B050"/>
                </a:solidFill>
                <a:hlinkClick r:id="rId2" tooltip="TI class supertankers"/>
              </a:rPr>
              <a:t>classsupertanker</a:t>
            </a:r>
            <a:r>
              <a:rPr lang="en-US" dirty="0" smtClean="0"/>
              <a:t/>
            </a:r>
            <a:br>
              <a:rPr lang="en-US" dirty="0" smtClean="0"/>
            </a:br>
            <a:endParaRPr lang="en-US" dirty="0"/>
          </a:p>
        </p:txBody>
      </p:sp>
      <p:pic>
        <p:nvPicPr>
          <p:cNvPr id="12290" name="Picture 2" descr="220px-Hellespont_Alhambra-223713_v2">
            <a:hlinkClick r:id="rId3"/>
          </p:cNvPr>
          <p:cNvPicPr>
            <a:picLocks noChangeAspect="1" noChangeArrowheads="1"/>
          </p:cNvPicPr>
          <p:nvPr/>
        </p:nvPicPr>
        <p:blipFill>
          <a:blip r:embed="rId4"/>
          <a:srcRect/>
          <a:stretch>
            <a:fillRect/>
          </a:stretch>
        </p:blipFill>
        <p:spPr bwMode="auto">
          <a:xfrm>
            <a:off x="685800" y="1905000"/>
            <a:ext cx="7696200" cy="434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ormAutofit/>
          </a:bodyPr>
          <a:lstStyle/>
          <a:p>
            <a:pPr>
              <a:buNone/>
            </a:pPr>
            <a:r>
              <a:rPr lang="en-US" sz="4800" i="1" dirty="0" smtClean="0">
                <a:solidFill>
                  <a:srgbClr val="00B050"/>
                </a:solidFill>
              </a:rPr>
              <a:t>      Contents</a:t>
            </a:r>
          </a:p>
          <a:p>
            <a:pPr>
              <a:buNone/>
            </a:pPr>
            <a:r>
              <a:rPr lang="en-US" dirty="0" smtClean="0"/>
              <a:t>                Oil tankers</a:t>
            </a:r>
          </a:p>
          <a:p>
            <a:pPr>
              <a:buNone/>
            </a:pPr>
            <a:r>
              <a:rPr lang="en-US" dirty="0" smtClean="0"/>
              <a:t>                Size categories</a:t>
            </a:r>
          </a:p>
          <a:p>
            <a:pPr>
              <a:buNone/>
            </a:pPr>
            <a:r>
              <a:rPr lang="en-US" dirty="0" smtClean="0"/>
              <a:t>                structural design</a:t>
            </a:r>
          </a:p>
          <a:p>
            <a:pPr>
              <a:buNone/>
            </a:pPr>
            <a:r>
              <a:rPr lang="en-US" dirty="0" smtClean="0"/>
              <a:t>                Cargo operations</a:t>
            </a:r>
          </a:p>
          <a:p>
            <a:pPr>
              <a:buNone/>
            </a:pPr>
            <a:r>
              <a:rPr lang="en-US" dirty="0" smtClean="0"/>
              <a:t>                Tank cleaning</a:t>
            </a:r>
          </a:p>
          <a:p>
            <a:pPr>
              <a:buNone/>
            </a:pPr>
            <a:r>
              <a:rPr lang="en-US" dirty="0" smtClean="0"/>
              <a:t>                Special type of tankers</a:t>
            </a:r>
          </a:p>
          <a:p>
            <a:pPr>
              <a:buNone/>
            </a:pPr>
            <a:r>
              <a:rPr lang="en-US" dirty="0" smtClean="0"/>
              <a:t>     </a:t>
            </a:r>
          </a:p>
          <a:p>
            <a:endParaRPr lang="en-US" dirty="0" smtClean="0"/>
          </a:p>
          <a:p>
            <a:pPr>
              <a:buNone/>
            </a:pPr>
            <a:r>
              <a:rPr lang="en-US" dirty="0" smtClean="0"/>
              <a:t>                 </a:t>
            </a:r>
            <a:endParaRPr lang="en-US" dirty="0"/>
          </a:p>
        </p:txBody>
      </p:sp>
      <p:sp>
        <p:nvSpPr>
          <p:cNvPr id="4" name="Cloud Callout 3"/>
          <p:cNvSpPr/>
          <p:nvPr/>
        </p:nvSpPr>
        <p:spPr>
          <a:xfrm>
            <a:off x="1600200" y="1828800"/>
            <a:ext cx="381000" cy="38404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loud Callout 4"/>
          <p:cNvSpPr/>
          <p:nvPr/>
        </p:nvSpPr>
        <p:spPr>
          <a:xfrm>
            <a:off x="1600200" y="3962400"/>
            <a:ext cx="381000" cy="38404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loud Callout 5"/>
          <p:cNvSpPr/>
          <p:nvPr/>
        </p:nvSpPr>
        <p:spPr>
          <a:xfrm>
            <a:off x="1600200" y="3429000"/>
            <a:ext cx="381000" cy="38404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loud Callout 7"/>
          <p:cNvSpPr/>
          <p:nvPr/>
        </p:nvSpPr>
        <p:spPr>
          <a:xfrm>
            <a:off x="1600200" y="2895600"/>
            <a:ext cx="381000" cy="38404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loud Callout 8"/>
          <p:cNvSpPr/>
          <p:nvPr/>
        </p:nvSpPr>
        <p:spPr>
          <a:xfrm>
            <a:off x="1600200" y="1371600"/>
            <a:ext cx="381000" cy="304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loud Callout 10"/>
          <p:cNvSpPr/>
          <p:nvPr/>
        </p:nvSpPr>
        <p:spPr>
          <a:xfrm>
            <a:off x="1600200" y="2362200"/>
            <a:ext cx="381000" cy="3810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r>
              <a:rPr lang="en-US" sz="5400" b="1" i="1" dirty="0" smtClean="0">
                <a:solidFill>
                  <a:schemeClr val="bg1">
                    <a:lumMod val="95000"/>
                    <a:lumOff val="5000"/>
                  </a:schemeClr>
                </a:solidFill>
              </a:rPr>
              <a:t>              THANK  YOU</a:t>
            </a:r>
            <a:endParaRPr lang="en-US" sz="5400" b="1" i="1" dirty="0">
              <a:solidFill>
                <a:schemeClr val="bg1">
                  <a:lumMod val="95000"/>
                  <a:lumOff val="5000"/>
                </a:schemeClr>
              </a:solidFill>
            </a:endParaRPr>
          </a:p>
        </p:txBody>
      </p:sp>
      <p:sp>
        <p:nvSpPr>
          <p:cNvPr id="5" name="Rectangle 4"/>
          <p:cNvSpPr/>
          <p:nvPr/>
        </p:nvSpPr>
        <p:spPr>
          <a:xfrm>
            <a:off x="152400" y="2971800"/>
            <a:ext cx="714811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THANK  YOU</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8305800" cy="685800"/>
          </a:xfrm>
        </p:spPr>
        <p:txBody>
          <a:bodyPr>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b="1" i="1"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O</a:t>
            </a:r>
            <a:r>
              <a:rPr b="1" i="1" spc="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il tankers</a:t>
            </a:r>
            <a:endParaRPr lang="en-US" b="1" i="1"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3" name="Subtitle 2"/>
          <p:cNvSpPr>
            <a:spLocks noGrp="1"/>
          </p:cNvSpPr>
          <p:nvPr>
            <p:ph type="subTitle" idx="1"/>
          </p:nvPr>
        </p:nvSpPr>
        <p:spPr>
          <a:xfrm>
            <a:off x="152400" y="609600"/>
            <a:ext cx="8991600" cy="5444196"/>
          </a:xfrm>
        </p:spPr>
        <p:txBody>
          <a:bodyPr numCol="1">
            <a:noAutofit/>
          </a:bodyPr>
          <a:lstStyle/>
          <a:p>
            <a:pPr algn="just">
              <a:buFont typeface="Arial" pitchFamily="34" charset="0"/>
              <a:buChar char="•"/>
            </a:pPr>
            <a:r>
              <a:rPr lang="en-US" sz="2600" dirty="0" smtClean="0">
                <a:solidFill>
                  <a:schemeClr val="bg1"/>
                </a:solidFill>
              </a:rPr>
              <a:t> Crude tankers move large quantities of unrefined </a:t>
            </a:r>
            <a:r>
              <a:rPr lang="en-US" sz="2600" u="sng" dirty="0" smtClean="0">
                <a:solidFill>
                  <a:schemeClr val="bg1"/>
                </a:solidFill>
                <a:hlinkClick r:id="rId2" tooltip="Crude oil"/>
              </a:rPr>
              <a:t>crude oil</a:t>
            </a:r>
            <a:r>
              <a:rPr lang="en-US" sz="2600" dirty="0" smtClean="0">
                <a:solidFill>
                  <a:schemeClr val="bg1"/>
                </a:solidFill>
              </a:rPr>
              <a:t> from its point of extraction to refineries.</a:t>
            </a:r>
            <a:endParaRPr lang="en-US" sz="2600" u="sng" baseline="30000" dirty="0" smtClean="0">
              <a:solidFill>
                <a:schemeClr val="bg1"/>
              </a:solidFill>
            </a:endParaRPr>
          </a:p>
          <a:p>
            <a:pPr algn="just">
              <a:buFont typeface="Arial" pitchFamily="34" charset="0"/>
              <a:buChar char="•"/>
            </a:pPr>
            <a:r>
              <a:rPr lang="en-US" sz="2600" dirty="0" smtClean="0">
                <a:solidFill>
                  <a:schemeClr val="bg1"/>
                </a:solidFill>
              </a:rPr>
              <a:t>Product tankers, generally much smaller, are designed to An oil tanker, also known as a petroleum tanker, is a </a:t>
            </a:r>
            <a:r>
              <a:rPr lang="en-US" sz="2600" u="sng" dirty="0" smtClean="0">
                <a:solidFill>
                  <a:schemeClr val="bg1"/>
                </a:solidFill>
                <a:hlinkClick r:id="rId3" tooltip="Merchant ship"/>
              </a:rPr>
              <a:t>ship</a:t>
            </a:r>
            <a:r>
              <a:rPr lang="en-US" sz="2600" dirty="0" smtClean="0">
                <a:solidFill>
                  <a:schemeClr val="bg1"/>
                </a:solidFill>
              </a:rPr>
              <a:t> designed for the bulk transport of </a:t>
            </a:r>
            <a:r>
              <a:rPr lang="en-US" sz="2600" u="sng" dirty="0" smtClean="0">
                <a:solidFill>
                  <a:schemeClr val="bg1"/>
                </a:solidFill>
                <a:hlinkClick r:id="rId4" tooltip="Oil"/>
              </a:rPr>
              <a:t>oil</a:t>
            </a:r>
            <a:r>
              <a:rPr lang="en-US" sz="2600" dirty="0" smtClean="0">
                <a:solidFill>
                  <a:schemeClr val="bg1"/>
                </a:solidFill>
              </a:rPr>
              <a:t>. There are two basic types of oil tankers: the crude tanker and the product tanker.</a:t>
            </a:r>
          </a:p>
          <a:p>
            <a:pPr algn="just">
              <a:buFont typeface="Arial" pitchFamily="34" charset="0"/>
              <a:buChar char="•"/>
            </a:pPr>
            <a:r>
              <a:rPr lang="en-US" sz="2600" dirty="0" smtClean="0">
                <a:solidFill>
                  <a:schemeClr val="bg1"/>
                </a:solidFill>
              </a:rPr>
              <a:t>move </a:t>
            </a:r>
            <a:r>
              <a:rPr lang="en-US" sz="2600" u="sng" dirty="0" smtClean="0">
                <a:solidFill>
                  <a:schemeClr val="bg1"/>
                </a:solidFill>
                <a:hlinkClick r:id="rId5" tooltip="Petrochemicals"/>
              </a:rPr>
              <a:t>petrochemicals</a:t>
            </a:r>
            <a:r>
              <a:rPr lang="en-US" sz="2600" dirty="0" smtClean="0">
                <a:solidFill>
                  <a:schemeClr val="bg1"/>
                </a:solidFill>
              </a:rPr>
              <a:t> from refineries to points near consuming markets.</a:t>
            </a:r>
          </a:p>
          <a:p>
            <a:pPr algn="just">
              <a:buFont typeface="Arial" pitchFamily="34" charset="0"/>
              <a:buChar char="•"/>
            </a:pPr>
            <a:r>
              <a:rPr lang="en-US" sz="2600" dirty="0" smtClean="0">
                <a:solidFill>
                  <a:schemeClr val="bg1"/>
                </a:solidFill>
              </a:rPr>
              <a:t> Oil tankers are often classified by their size as well as their occupation. The size classes range from inland or coastal tankers of a few thousand metric tons of </a:t>
            </a:r>
            <a:r>
              <a:rPr lang="en-US" sz="2600" u="sng" dirty="0" smtClean="0">
                <a:solidFill>
                  <a:schemeClr val="bg1"/>
                </a:solidFill>
                <a:hlinkClick r:id="rId6" tooltip="Deadweight tonnage"/>
              </a:rPr>
              <a:t>deadweight</a:t>
            </a:r>
            <a:r>
              <a:rPr lang="en-US" sz="2600" dirty="0" smtClean="0">
                <a:solidFill>
                  <a:schemeClr val="bg1"/>
                </a:solidFill>
              </a:rPr>
              <a:t> (DWT) to the mammoth ultra large crude carriers (ULCCs) of 550,000 </a:t>
            </a:r>
            <a:r>
              <a:rPr lang="en-US" sz="2600" u="sng" dirty="0" smtClean="0">
                <a:solidFill>
                  <a:schemeClr val="bg1"/>
                </a:solidFill>
                <a:hlinkClick r:id="rId6" tooltip="Deadweight tonnage"/>
              </a:rPr>
              <a:t>DWT</a:t>
            </a:r>
            <a:r>
              <a:rPr lang="en-US" dirty="0" smtClean="0">
                <a:solidFill>
                  <a:schemeClr val="bg1"/>
                </a:solidFill>
              </a:rPr>
              <a:t>. </a:t>
            </a:r>
          </a:p>
          <a:p>
            <a:pPr algn="just">
              <a:buFont typeface="Arial" pitchFamily="34" charset="0"/>
              <a:buChar char="•"/>
            </a:pPr>
            <a:endParaRPr lang="en-US" dirty="0" smtClean="0">
              <a:solidFill>
                <a:schemeClr val="bg1"/>
              </a:solidFill>
            </a:endParaRPr>
          </a:p>
          <a:p>
            <a:pPr algn="l"/>
            <a:endParaRPr lang="en-US" sz="3000" dirty="0">
              <a:solidFill>
                <a:schemeClr val="bg1"/>
              </a:solidFill>
            </a:endParaRPr>
          </a:p>
        </p:txBody>
      </p:sp>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5928360"/>
          </a:xfrm>
        </p:spPr>
        <p:txBody>
          <a:bodyPr>
            <a:normAutofit/>
          </a:bodyPr>
          <a:lstStyle/>
          <a:p>
            <a:pPr>
              <a:buNone/>
            </a:pPr>
            <a:endParaRPr lang="en-US" sz="3000" dirty="0" smtClean="0">
              <a:solidFill>
                <a:schemeClr val="bg1"/>
              </a:solidFill>
            </a:endParaRPr>
          </a:p>
          <a:p>
            <a:endParaRPr lang="en-US" dirty="0"/>
          </a:p>
        </p:txBody>
      </p:sp>
      <p:pic>
        <p:nvPicPr>
          <p:cNvPr id="5122" name="Picture 2" descr="Side view of an oil tanker.">
            <a:hlinkClick r:id="rId2" tooltip="&quot;Side view of an oil tanker.&quot;"/>
          </p:cNvPr>
          <p:cNvPicPr>
            <a:picLocks noChangeAspect="1" noChangeArrowheads="1"/>
          </p:cNvPicPr>
          <p:nvPr/>
        </p:nvPicPr>
        <p:blipFill>
          <a:blip r:embed="rId3"/>
          <a:srcRect/>
          <a:stretch>
            <a:fillRect/>
          </a:stretch>
        </p:blipFill>
        <p:spPr bwMode="auto">
          <a:xfrm>
            <a:off x="457200" y="533400"/>
            <a:ext cx="8382000" cy="56388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i="1" u="sng" dirty="0" smtClean="0">
                <a:solidFill>
                  <a:schemeClr val="accent1">
                    <a:lumMod val="75000"/>
                  </a:schemeClr>
                </a:solidFill>
              </a:rPr>
              <a:t>Size categories</a:t>
            </a:r>
            <a:r>
              <a:rPr lang="en-US" dirty="0" smtClean="0"/>
              <a:t/>
            </a:r>
            <a:br>
              <a:rPr lang="en-US" dirty="0" smtClean="0"/>
            </a:br>
            <a:r>
              <a:rPr lang="en-US" sz="3600" dirty="0" smtClean="0">
                <a:solidFill>
                  <a:srgbClr val="00B050"/>
                </a:solidFill>
              </a:rPr>
              <a:t>AFRA scale</a:t>
            </a:r>
            <a:endParaRPr lang="en-US" sz="3600" dirty="0">
              <a:solidFill>
                <a:srgbClr val="00B050"/>
              </a:solidFill>
            </a:endParaRPr>
          </a:p>
        </p:txBody>
      </p:sp>
      <p:sp>
        <p:nvSpPr>
          <p:cNvPr id="3" name="Content Placeholder 2"/>
          <p:cNvSpPr>
            <a:spLocks noGrp="1"/>
          </p:cNvSpPr>
          <p:nvPr>
            <p:ph idx="1"/>
          </p:nvPr>
        </p:nvSpPr>
        <p:spPr/>
        <p:txBody>
          <a:bodyPr>
            <a:normAutofit/>
          </a:bodyPr>
          <a:lstStyle/>
          <a:p>
            <a:pPr>
              <a:buNone/>
            </a:pPr>
            <a:r>
              <a:rPr lang="en-US" sz="2400" b="1" dirty="0" smtClean="0">
                <a:solidFill>
                  <a:srgbClr val="FF0000"/>
                </a:solidFill>
              </a:rPr>
              <a:t>Class                                                            Size in </a:t>
            </a:r>
            <a:r>
              <a:rPr lang="en-US" sz="2400" b="1" u="sng" dirty="0" smtClean="0">
                <a:solidFill>
                  <a:srgbClr val="FF0000"/>
                </a:solidFill>
                <a:hlinkClick r:id="rId2" tooltip="Deadweight tonnage"/>
              </a:rPr>
              <a:t>DWT</a:t>
            </a:r>
            <a:endParaRPr lang="en-US" sz="2400" dirty="0" smtClean="0">
              <a:solidFill>
                <a:srgbClr val="FF0000"/>
              </a:solidFill>
            </a:endParaRPr>
          </a:p>
          <a:p>
            <a:pPr>
              <a:buNone/>
            </a:pPr>
            <a:r>
              <a:rPr lang="en-US" sz="2400" dirty="0" smtClean="0">
                <a:solidFill>
                  <a:schemeClr val="bg1"/>
                </a:solidFill>
              </a:rPr>
              <a:t>1.General Purpose tanker                            10,000–24,999</a:t>
            </a:r>
          </a:p>
          <a:p>
            <a:pPr>
              <a:buNone/>
            </a:pPr>
            <a:r>
              <a:rPr lang="en-US" sz="2400" dirty="0" smtClean="0">
                <a:solidFill>
                  <a:schemeClr val="bg1"/>
                </a:solidFill>
              </a:rPr>
              <a:t>2.Medium Range tanker                              25,000–44,999</a:t>
            </a:r>
          </a:p>
          <a:p>
            <a:pPr>
              <a:buNone/>
            </a:pPr>
            <a:r>
              <a:rPr lang="en-US" sz="2400" dirty="0" smtClean="0">
                <a:solidFill>
                  <a:schemeClr val="bg1"/>
                </a:solidFill>
              </a:rPr>
              <a:t>3.LR1 (Large Range 1)                                  45,000–79,999</a:t>
            </a:r>
          </a:p>
          <a:p>
            <a:pPr>
              <a:buNone/>
            </a:pPr>
            <a:r>
              <a:rPr lang="en-US" sz="2400" dirty="0" smtClean="0">
                <a:solidFill>
                  <a:schemeClr val="bg1"/>
                </a:solidFill>
              </a:rPr>
              <a:t>4.LR2 (Large Range 2)                                  80,000–159,999</a:t>
            </a:r>
          </a:p>
          <a:p>
            <a:pPr>
              <a:buNone/>
            </a:pPr>
            <a:r>
              <a:rPr lang="en-US" sz="2400" dirty="0" smtClean="0">
                <a:solidFill>
                  <a:schemeClr val="bg1"/>
                </a:solidFill>
              </a:rPr>
              <a:t>5.VLCC (Very Large Crude Carrier)          160,000–319,999</a:t>
            </a:r>
          </a:p>
          <a:p>
            <a:pPr>
              <a:buNone/>
            </a:pPr>
            <a:r>
              <a:rPr lang="en-US" sz="2400" dirty="0" smtClean="0">
                <a:solidFill>
                  <a:schemeClr val="bg1"/>
                </a:solidFill>
              </a:rPr>
              <a:t>6.ULCC (Ultra Large Crude Carrier)         320,000–549,999</a:t>
            </a:r>
          </a:p>
          <a:p>
            <a:endParaRPr lang="en-US" dirty="0"/>
          </a:p>
        </p:txBody>
      </p:sp>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B050"/>
                </a:solidFill>
              </a:rPr>
              <a:t>Structural design</a:t>
            </a:r>
            <a:endParaRPr lang="en-US" i="1" dirty="0">
              <a:solidFill>
                <a:srgbClr val="00B050"/>
              </a:solidFill>
            </a:endParaRPr>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solidFill>
                  <a:schemeClr val="bg1"/>
                </a:solidFill>
              </a:rPr>
              <a:t>     Oil tankers generally have from 8 to 12 tanks. Each tank is split into two or three independent compartments by fore-and-aft bulkheads. The tanks are numbered with tank one being the forward most. Individual compartments are referred to by the tank number and the athwartships position, such as "one port", "three starboard", or "six center."</a:t>
            </a:r>
          </a:p>
          <a:p>
            <a:pPr algn="just">
              <a:buNone/>
            </a:pPr>
            <a:r>
              <a:rPr lang="en-US" dirty="0" smtClean="0">
                <a:solidFill>
                  <a:schemeClr val="bg1"/>
                </a:solidFill>
              </a:rPr>
              <a:t>     A cofferdam is a small space left open between two bulkheads, to give protection from heat, fire, or collision. Tankers generally have cofferdams forward and aft of the cargo tanks, and sometimes between individual tanks. A pumproom houses all the pumps connected to a tanker's cargo lines. Some larger tankers have two pumprooms. A pumproom generally spans the total breadth of the ship</a:t>
            </a:r>
            <a:r>
              <a:rPr lang="en-US" dirty="0" smtClean="0"/>
              <a:t>.</a:t>
            </a:r>
          </a:p>
          <a:p>
            <a:endParaRPr lang="en-US" dirty="0"/>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B050"/>
                </a:solidFill>
              </a:rPr>
              <a:t>Hull design</a:t>
            </a:r>
            <a:endParaRPr lang="en-US" i="1" dirty="0">
              <a:solidFill>
                <a:srgbClr val="00B050"/>
              </a:solidFill>
            </a:endParaRPr>
          </a:p>
        </p:txBody>
      </p:sp>
      <p:sp>
        <p:nvSpPr>
          <p:cNvPr id="3" name="Content Placeholder 2"/>
          <p:cNvSpPr>
            <a:spLocks noGrp="1"/>
          </p:cNvSpPr>
          <p:nvPr>
            <p:ph idx="1"/>
          </p:nvPr>
        </p:nvSpPr>
        <p:spPr>
          <a:xfrm>
            <a:off x="457200" y="1600200"/>
            <a:ext cx="6858000" cy="4709160"/>
          </a:xfrm>
        </p:spPr>
        <p:txBody>
          <a:bodyPr>
            <a:normAutofit fontScale="85000" lnSpcReduction="20000"/>
          </a:bodyPr>
          <a:lstStyle/>
          <a:p>
            <a:pPr algn="just"/>
            <a:r>
              <a:rPr lang="en-US" dirty="0" smtClean="0"/>
              <a:t>A major component of tanker architecture is the design   of  the hull or outer structure. A tanker with a single outer shell between the product and the ocean is said to be </a:t>
            </a:r>
            <a:r>
              <a:rPr lang="en-US" i="1" dirty="0" smtClean="0"/>
              <a:t>single-hulled.</a:t>
            </a:r>
            <a:r>
              <a:rPr lang="en-US" dirty="0" smtClean="0"/>
              <a:t> Most newer tankers are </a:t>
            </a:r>
            <a:r>
              <a:rPr lang="en-US" i="1" u="sng" dirty="0" smtClean="0">
                <a:hlinkClick r:id="rId2" tooltip="Double hull"/>
              </a:rPr>
              <a:t>double-hulled</a:t>
            </a:r>
            <a:r>
              <a:rPr lang="en-US" dirty="0" smtClean="0"/>
              <a:t>, with an extra space between the hull and the storage tanks. Hybrid designs such as </a:t>
            </a:r>
            <a:r>
              <a:rPr lang="en-US" i="1" dirty="0" smtClean="0"/>
              <a:t>double-bottom </a:t>
            </a:r>
            <a:r>
              <a:rPr lang="en-US" dirty="0" smtClean="0"/>
              <a:t> and  </a:t>
            </a:r>
            <a:r>
              <a:rPr lang="en-US" i="1" dirty="0" smtClean="0"/>
              <a:t>double-sided </a:t>
            </a:r>
            <a:r>
              <a:rPr lang="en-US" dirty="0" smtClean="0"/>
              <a:t> combine aspects of single  and double-hull  designs.  All single-hulled  tankers  around  the  world  will  be phased out by 2026, in  accordance with the </a:t>
            </a:r>
            <a:r>
              <a:rPr lang="en-US" u="sng" dirty="0" smtClean="0">
                <a:hlinkClick r:id="rId3" tooltip="MARPOL 73/78"/>
              </a:rPr>
              <a:t>International Convention for the Prevention of  Pollution  from  Ships ,1973</a:t>
            </a:r>
            <a:r>
              <a:rPr lang="en-US" u="sng" dirty="0" smtClean="0"/>
              <a:t> </a:t>
            </a:r>
            <a:r>
              <a:rPr lang="en-US" dirty="0" smtClean="0"/>
              <a:t> (MARPOL). The United Nations has decided to phase out single hull oil tankers by 2010.</a:t>
            </a:r>
          </a:p>
          <a:p>
            <a:endParaRPr lang="en-US" dirty="0"/>
          </a:p>
        </p:txBody>
      </p:sp>
      <p:pic>
        <p:nvPicPr>
          <p:cNvPr id="3075" name="Picture 3" descr="170px-DoubleBottomDoubleHull">
            <a:hlinkClick r:id="rId4"/>
          </p:cNvPr>
          <p:cNvPicPr>
            <a:picLocks noChangeAspect="1" noChangeArrowheads="1"/>
          </p:cNvPicPr>
          <p:nvPr/>
        </p:nvPicPr>
        <p:blipFill>
          <a:blip r:embed="rId5"/>
          <a:srcRect/>
          <a:stretch>
            <a:fillRect/>
          </a:stretch>
        </p:blipFill>
        <p:spPr bwMode="auto">
          <a:xfrm>
            <a:off x="7315200" y="1676400"/>
            <a:ext cx="1619250" cy="4743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i="1" u="sng" dirty="0" smtClean="0">
                <a:solidFill>
                  <a:srgbClr val="00B050"/>
                </a:solidFill>
              </a:rPr>
              <a:t>Inert gas system</a:t>
            </a:r>
            <a:r>
              <a:rPr lang="en-US" dirty="0" smtClean="0"/>
              <a:t/>
            </a:r>
            <a:br>
              <a:rPr lang="en-US" dirty="0" smtClean="0"/>
            </a:br>
            <a:endParaRPr lang="en-US" dirty="0"/>
          </a:p>
        </p:txBody>
      </p:sp>
      <p:sp>
        <p:nvSpPr>
          <p:cNvPr id="3" name="Content Placeholder 2"/>
          <p:cNvSpPr>
            <a:spLocks noGrp="1"/>
          </p:cNvSpPr>
          <p:nvPr>
            <p:ph idx="1"/>
          </p:nvPr>
        </p:nvSpPr>
        <p:spPr>
          <a:xfrm>
            <a:off x="228600" y="1066800"/>
            <a:ext cx="8686800" cy="5181600"/>
          </a:xfrm>
        </p:spPr>
        <p:txBody>
          <a:bodyPr>
            <a:noAutofit/>
          </a:bodyPr>
          <a:lstStyle/>
          <a:p>
            <a:pPr algn="just">
              <a:buNone/>
            </a:pPr>
            <a:r>
              <a:rPr lang="en-US" sz="2200" dirty="0" smtClean="0">
                <a:solidFill>
                  <a:schemeClr val="bg1"/>
                </a:solidFill>
              </a:rPr>
              <a:t>     </a:t>
            </a:r>
            <a:r>
              <a:rPr lang="en-US" sz="2400" dirty="0" smtClean="0">
                <a:solidFill>
                  <a:schemeClr val="bg1"/>
                </a:solidFill>
              </a:rPr>
              <a:t>An oil tanker's inert gas system is one of the most important parts of its design. Fuel oil itself is very difficult to ignite, but its </a:t>
            </a:r>
            <a:r>
              <a:rPr lang="en-US" sz="2400" u="sng" dirty="0" smtClean="0">
                <a:solidFill>
                  <a:schemeClr val="bg1"/>
                </a:solidFill>
                <a:hlinkClick r:id="rId2" tooltip="Hydrocarbon"/>
              </a:rPr>
              <a:t>hydrocarbon vapors</a:t>
            </a:r>
            <a:r>
              <a:rPr lang="en-US" sz="2400" dirty="0" smtClean="0">
                <a:solidFill>
                  <a:schemeClr val="bg1"/>
                </a:solidFill>
              </a:rPr>
              <a:t> are explosive when mixed with air in certain concentrations.The purpose of the system is to create an atmosphere inside tanks in which the hydrocarbon oil vapors cannot burn. Inert gas systems deliver air with an oxygen concentration of less than 5% by volume. As a tank is pumped out, it's filled with inert gas and kept in this safe state until the next cargo is loaded. The exception is in cases when the tank must be entered. Safely gas-freeing a tank is accomplished by purging hydrocarbon vapors with inert gas until the hydrocarbon concentration inside the tank is under about 1%. Thus, as air replaces the inert gas, the concentration cannot rise to the lower flammable limit and is safe.</a:t>
            </a:r>
          </a:p>
          <a:p>
            <a:pPr>
              <a:buNone/>
            </a:pP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i="1" u="sng" dirty="0" smtClean="0">
                <a:solidFill>
                  <a:srgbClr val="00B050"/>
                </a:solidFill>
              </a:rPr>
              <a:t>Cargo operations</a:t>
            </a:r>
            <a:endParaRPr lang="en-US" i="1" u="sng" dirty="0">
              <a:solidFill>
                <a:srgbClr val="00B050"/>
              </a:solidFill>
            </a:endParaRPr>
          </a:p>
        </p:txBody>
      </p:sp>
      <p:sp>
        <p:nvSpPr>
          <p:cNvPr id="3" name="Content Placeholder 2"/>
          <p:cNvSpPr>
            <a:spLocks noGrp="1"/>
          </p:cNvSpPr>
          <p:nvPr>
            <p:ph idx="1"/>
          </p:nvPr>
        </p:nvSpPr>
        <p:spPr>
          <a:xfrm>
            <a:off x="457200" y="762000"/>
            <a:ext cx="8458200" cy="6096000"/>
          </a:xfrm>
        </p:spPr>
        <p:txBody>
          <a:bodyPr>
            <a:normAutofit fontScale="77500" lnSpcReduction="20000"/>
          </a:bodyPr>
          <a:lstStyle/>
          <a:p>
            <a:pPr>
              <a:buNone/>
            </a:pPr>
            <a:r>
              <a:rPr lang="en-US" dirty="0" smtClean="0">
                <a:solidFill>
                  <a:srgbClr val="FFFF00"/>
                </a:solidFill>
              </a:rPr>
              <a:t>Loading cargo</a:t>
            </a:r>
          </a:p>
          <a:p>
            <a:pPr algn="just">
              <a:buNone/>
            </a:pPr>
            <a:r>
              <a:rPr lang="en-US" dirty="0" smtClean="0">
                <a:solidFill>
                  <a:schemeClr val="bg1"/>
                </a:solidFill>
              </a:rPr>
              <a:t>     Loading an oil tanker consists primarily of pumping cargo into the ship's tanks. As oil enters the tank, the vapors inside the tank  must  be  somehow  expelled.  Depending  on  local regulations, the vapors can be expelled into the atmosphere or discharged back to the pumping station by way of a vapor recovery line. It is also common for the ship to move water ballast during the loading of cargo to maintain proper trim.</a:t>
            </a:r>
            <a:r>
              <a:rPr lang="en-US" dirty="0" smtClean="0"/>
              <a:t> </a:t>
            </a:r>
            <a:r>
              <a:rPr lang="en-US" dirty="0" smtClean="0">
                <a:solidFill>
                  <a:schemeClr val="bg1"/>
                </a:solidFill>
              </a:rPr>
              <a:t>Loading  starts  slowly  at  a  low  pressure  to  ensure  that equipment is working correctly and that connections are secure. Then a steady pressure is achieved and held until the "topping-off" phase when the tanks are nearly full. Topping off  is  a  very  dangerous  time  in  handling  oil,  and  the procedure is handled particularly carefully. Tank-gauging equipment is used to tell the person in charge how much space is left in the tank, and all tankers have at least two independent  methods  for  tank-gauging.  As  the  tanker becomes full, crew members open and close valves to direct the flow of product and maintain close communication with the pumping facility to decrease and finally stop the flow of liquid.</a:t>
            </a:r>
          </a:p>
          <a:p>
            <a:pPr>
              <a:buNone/>
            </a:pPr>
            <a:endParaRPr lang="en-US" dirty="0" smtClean="0">
              <a:solidFill>
                <a:schemeClr val="bg1"/>
              </a:solidFill>
            </a:endParaRP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347</TotalTime>
  <Words>1622</Words>
  <Application>Microsoft Office PowerPoint</Application>
  <PresentationFormat>On-screen Show (4:3)</PresentationFormat>
  <Paragraphs>83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Apex</vt:lpstr>
      <vt:lpstr>Slide 1</vt:lpstr>
      <vt:lpstr>Slide 2</vt:lpstr>
      <vt:lpstr>Oil tankers</vt:lpstr>
      <vt:lpstr>Slide 4</vt:lpstr>
      <vt:lpstr>Size categories AFRA scale</vt:lpstr>
      <vt:lpstr>Structural design</vt:lpstr>
      <vt:lpstr>Hull design</vt:lpstr>
      <vt:lpstr>Inert gas system </vt:lpstr>
      <vt:lpstr>Cargo operations</vt:lpstr>
      <vt:lpstr>Oil is pumped on and off the ship by way of connections made at the cargo manifold</vt:lpstr>
      <vt:lpstr>Unloading of cargo</vt:lpstr>
      <vt:lpstr>This cargo pump aboard a VLCC can move 5,000 cubic meters of product per hour. </vt:lpstr>
      <vt:lpstr>Tank cleaning</vt:lpstr>
      <vt:lpstr>Slide 14</vt:lpstr>
      <vt:lpstr>The nozzle of the automated cleaning machine</vt:lpstr>
      <vt:lpstr>Special type oil tankers Ore-bulk-oil carriers</vt:lpstr>
      <vt:lpstr>Slide 17</vt:lpstr>
      <vt:lpstr>Replenishment ships </vt:lpstr>
      <vt:lpstr>Hellespont Alhambra  (now TI Asia), a ULCC TI classsupertanker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Oil tankers</dc:title>
  <dc:creator>Immanuel</dc:creator>
  <cp:lastModifiedBy>New</cp:lastModifiedBy>
  <cp:revision>36</cp:revision>
  <dcterms:created xsi:type="dcterms:W3CDTF">2010-08-31T12:02:10Z</dcterms:created>
  <dcterms:modified xsi:type="dcterms:W3CDTF">2019-06-29T07:24:06Z</dcterms:modified>
</cp:coreProperties>
</file>